
<file path=[Content_Types].xml><?xml version="1.0" encoding="utf-8"?>
<Types xmlns="http://schemas.openxmlformats.org/package/2006/content-types">
  <Default Extension="tmp" ContentType="image/pn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5"/>
  </p:notesMasterIdLst>
  <p:handoutMasterIdLst>
    <p:handoutMasterId r:id="rId36"/>
  </p:handoutMasterIdLst>
  <p:sldIdLst>
    <p:sldId id="256" r:id="rId2"/>
    <p:sldId id="273" r:id="rId3"/>
    <p:sldId id="287" r:id="rId4"/>
    <p:sldId id="298" r:id="rId5"/>
    <p:sldId id="388" r:id="rId6"/>
    <p:sldId id="300" r:id="rId7"/>
    <p:sldId id="389" r:id="rId8"/>
    <p:sldId id="384" r:id="rId9"/>
    <p:sldId id="390" r:id="rId10"/>
    <p:sldId id="385" r:id="rId11"/>
    <p:sldId id="391" r:id="rId12"/>
    <p:sldId id="284" r:id="rId13"/>
    <p:sldId id="282" r:id="rId14"/>
    <p:sldId id="402" r:id="rId15"/>
    <p:sldId id="403" r:id="rId16"/>
    <p:sldId id="404" r:id="rId17"/>
    <p:sldId id="393" r:id="rId18"/>
    <p:sldId id="394" r:id="rId19"/>
    <p:sldId id="395" r:id="rId20"/>
    <p:sldId id="396" r:id="rId21"/>
    <p:sldId id="356" r:id="rId22"/>
    <p:sldId id="377" r:id="rId23"/>
    <p:sldId id="378" r:id="rId24"/>
    <p:sldId id="379" r:id="rId25"/>
    <p:sldId id="392" r:id="rId26"/>
    <p:sldId id="276" r:id="rId27"/>
    <p:sldId id="293" r:id="rId28"/>
    <p:sldId id="289" r:id="rId29"/>
    <p:sldId id="294" r:id="rId30"/>
    <p:sldId id="277" r:id="rId31"/>
    <p:sldId id="401" r:id="rId32"/>
    <p:sldId id="399" r:id="rId33"/>
    <p:sldId id="40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5451" autoAdjust="0"/>
  </p:normalViewPr>
  <p:slideViewPr>
    <p:cSldViewPr snapToGrid="0">
      <p:cViewPr varScale="1">
        <p:scale>
          <a:sx n="62" d="100"/>
          <a:sy n="62" d="100"/>
        </p:scale>
        <p:origin x="1056" y="66"/>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3/29/2021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3/29/2021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video first</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a:p>
        </p:txBody>
      </p:sp>
    </p:spTree>
    <p:extLst>
      <p:ext uri="{BB962C8B-B14F-4D97-AF65-F5344CB8AC3E}">
        <p14:creationId xmlns:p14="http://schemas.microsoft.com/office/powerpoint/2010/main" val="50103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dirty="0"/>
          </a:p>
        </p:txBody>
      </p:sp>
    </p:spTree>
    <p:extLst>
      <p:ext uri="{BB962C8B-B14F-4D97-AF65-F5344CB8AC3E}">
        <p14:creationId xmlns:p14="http://schemas.microsoft.com/office/powerpoint/2010/main" val="1658631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332176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dirty="0"/>
          </a:p>
        </p:txBody>
      </p:sp>
    </p:spTree>
    <p:extLst>
      <p:ext uri="{BB962C8B-B14F-4D97-AF65-F5344CB8AC3E}">
        <p14:creationId xmlns:p14="http://schemas.microsoft.com/office/powerpoint/2010/main" val="2057408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18</a:t>
            </a:fld>
            <a:endParaRPr lang="en-US" noProof="0" dirty="0"/>
          </a:p>
        </p:txBody>
      </p:sp>
    </p:spTree>
    <p:extLst>
      <p:ext uri="{BB962C8B-B14F-4D97-AF65-F5344CB8AC3E}">
        <p14:creationId xmlns:p14="http://schemas.microsoft.com/office/powerpoint/2010/main" val="2210000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dirty="0"/>
          </a:p>
        </p:txBody>
      </p:sp>
    </p:spTree>
    <p:extLst>
      <p:ext uri="{BB962C8B-B14F-4D97-AF65-F5344CB8AC3E}">
        <p14:creationId xmlns:p14="http://schemas.microsoft.com/office/powerpoint/2010/main" val="999010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Advantages</a:t>
            </a:r>
            <a:r>
              <a:rPr lang="en-GB"/>
              <a:t>/Disadvantages </a:t>
            </a:r>
            <a:r>
              <a:rPr lang="en-GB" dirty="0"/>
              <a:t>– one of </a:t>
            </a:r>
            <a:r>
              <a:rPr lang="en-GB"/>
              <a:t>the following</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20</a:t>
            </a:fld>
            <a:endParaRPr lang="en-US" noProof="0" dirty="0"/>
          </a:p>
        </p:txBody>
      </p:sp>
    </p:spTree>
    <p:extLst>
      <p:ext uri="{BB962C8B-B14F-4D97-AF65-F5344CB8AC3E}">
        <p14:creationId xmlns:p14="http://schemas.microsoft.com/office/powerpoint/2010/main" val="1347170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is more of a revision activity – it would be difficult for students to do without prior knowledge. You could set a research/flip learning task and then use this to test what they found.</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21</a:t>
            </a:fld>
            <a:endParaRPr lang="en-US" noProof="0" dirty="0"/>
          </a:p>
        </p:txBody>
      </p:sp>
    </p:spTree>
    <p:extLst>
      <p:ext uri="{BB962C8B-B14F-4D97-AF65-F5344CB8AC3E}">
        <p14:creationId xmlns:p14="http://schemas.microsoft.com/office/powerpoint/2010/main" val="4244183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22</a:t>
            </a:fld>
            <a:endParaRPr lang="en-US" noProof="0" dirty="0"/>
          </a:p>
        </p:txBody>
      </p:sp>
    </p:spTree>
    <p:extLst>
      <p:ext uri="{BB962C8B-B14F-4D97-AF65-F5344CB8AC3E}">
        <p14:creationId xmlns:p14="http://schemas.microsoft.com/office/powerpoint/2010/main" val="3111908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23</a:t>
            </a:fld>
            <a:endParaRPr lang="en-US" noProof="0" dirty="0"/>
          </a:p>
        </p:txBody>
      </p:sp>
    </p:spTree>
    <p:extLst>
      <p:ext uri="{BB962C8B-B14F-4D97-AF65-F5344CB8AC3E}">
        <p14:creationId xmlns:p14="http://schemas.microsoft.com/office/powerpoint/2010/main" val="849379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24</a:t>
            </a:fld>
            <a:endParaRPr lang="en-US" noProof="0" dirty="0"/>
          </a:p>
        </p:txBody>
      </p:sp>
    </p:spTree>
    <p:extLst>
      <p:ext uri="{BB962C8B-B14F-4D97-AF65-F5344CB8AC3E}">
        <p14:creationId xmlns:p14="http://schemas.microsoft.com/office/powerpoint/2010/main" val="546607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1778752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Open DT1 worksheet</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25</a:t>
            </a:fld>
            <a:endParaRPr lang="en-US" noProof="0"/>
          </a:p>
        </p:txBody>
      </p:sp>
    </p:spTree>
    <p:extLst>
      <p:ext uri="{BB962C8B-B14F-4D97-AF65-F5344CB8AC3E}">
        <p14:creationId xmlns:p14="http://schemas.microsoft.com/office/powerpoint/2010/main" val="50103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27</a:t>
            </a:fld>
            <a:endParaRPr lang="en-US" noProof="0"/>
          </a:p>
        </p:txBody>
      </p:sp>
    </p:spTree>
    <p:extLst>
      <p:ext uri="{BB962C8B-B14F-4D97-AF65-F5344CB8AC3E}">
        <p14:creationId xmlns:p14="http://schemas.microsoft.com/office/powerpoint/2010/main" val="3478768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32</a:t>
            </a:fld>
            <a:endParaRPr lang="en-US" noProof="0"/>
          </a:p>
        </p:txBody>
      </p:sp>
    </p:spTree>
    <p:extLst>
      <p:ext uri="{BB962C8B-B14F-4D97-AF65-F5344CB8AC3E}">
        <p14:creationId xmlns:p14="http://schemas.microsoft.com/office/powerpoint/2010/main" val="50103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33</a:t>
            </a:fld>
            <a:endParaRPr lang="en-US" noProof="0"/>
          </a:p>
        </p:txBody>
      </p:sp>
    </p:spTree>
    <p:extLst>
      <p:ext uri="{BB962C8B-B14F-4D97-AF65-F5344CB8AC3E}">
        <p14:creationId xmlns:p14="http://schemas.microsoft.com/office/powerpoint/2010/main" val="2398151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2398151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1328477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They can either complete it by hand in the workbook or use the spreadsheet provided.</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306889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2437919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2105931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914275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9990103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hyperlink" Target="https://www.bbc.co.uk/bitesize/guides/zqyrq6f/revision/4#:~:text=Compression%20can%20be%20lossy%20or,it%20does%20not%20get%20worse.&amp;text=Lossy%20compression%20permanently%20removes%20data." TargetMode="Externa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12.xml"/><Relationship Id="rId4" Type="http://schemas.openxmlformats.org/officeDocument/2006/relationships/image" Target="../media/image19.tmp"/></Relationships>
</file>

<file path=ppt/slides/_rels/slide29.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12.xml"/><Relationship Id="rId4" Type="http://schemas.openxmlformats.org/officeDocument/2006/relationships/image" Target="../media/image19.tmp"/></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hyperlink" Target="https://www.youtube.com/watch?v=15aqFQQVBWU" TargetMode="External"/><Relationship Id="rId4" Type="http://schemas.openxmlformats.org/officeDocument/2006/relationships/image" Target="../media/image6.tmp"/></Relationships>
</file>

<file path=ppt/slides/_rels/slide5.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6.tm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Technologies</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DT1: Digital images</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7" name="Picture Placeholder 6">
            <a:extLst>
              <a:ext uri="{FF2B5EF4-FFF2-40B4-BE49-F238E27FC236}">
                <a16:creationId xmlns:a16="http://schemas.microsoft.com/office/drawing/2014/main" id="{61949EC8-C10A-4D4E-A107-F90C8F817837}"/>
              </a:ext>
            </a:extLst>
          </p:cNvPr>
          <p:cNvPicPr>
            <a:picLocks noGrp="1" noChangeAspect="1"/>
          </p:cNvPicPr>
          <p:nvPr>
            <p:ph type="pic" sz="quarter" idx="10"/>
          </p:nvPr>
        </p:nvPicPr>
        <p:blipFill>
          <a:blip r:embed="rId2"/>
          <a:srcRect l="10984" r="10984"/>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1292662"/>
          </a:xfrm>
          <a:prstGeom prst="rect">
            <a:avLst/>
          </a:prstGeom>
          <a:noFill/>
        </p:spPr>
        <p:txBody>
          <a:bodyPr wrap="square" rtlCol="0">
            <a:spAutoFit/>
          </a:bodyPr>
          <a:lstStyle/>
          <a:p>
            <a:r>
              <a:rPr lang="en-GB" sz="2400" b="1" u="sng" dirty="0">
                <a:latin typeface="+mj-lt"/>
              </a:rPr>
              <a:t>Resolution</a:t>
            </a:r>
          </a:p>
          <a:p>
            <a:r>
              <a:rPr lang="en-GB" dirty="0">
                <a:latin typeface="+mj-lt"/>
              </a:rPr>
              <a:t>Resolution refers to the number of pixels that are stored per inch in a digital image. This is commonly referred to as PPI (Pixels per inch) or DPI (Dots per inch). The most pixels stored per inch will reduce chance of pixilation and create a sharper and better quality image.</a:t>
            </a:r>
          </a:p>
        </p:txBody>
      </p:sp>
      <p:graphicFrame>
        <p:nvGraphicFramePr>
          <p:cNvPr id="12" name="Table 11">
            <a:extLst>
              <a:ext uri="{FF2B5EF4-FFF2-40B4-BE49-F238E27FC236}">
                <a16:creationId xmlns:a16="http://schemas.microsoft.com/office/drawing/2014/main" id="{F4C558FB-C19A-4ECB-81EC-38D38F71C6B3}"/>
              </a:ext>
            </a:extLst>
          </p:cNvPr>
          <p:cNvGraphicFramePr>
            <a:graphicFrameLocks noGrp="1"/>
          </p:cNvGraphicFramePr>
          <p:nvPr>
            <p:extLst>
              <p:ext uri="{D42A27DB-BD31-4B8C-83A1-F6EECF244321}">
                <p14:modId xmlns:p14="http://schemas.microsoft.com/office/powerpoint/2010/main" val="3687639706"/>
              </p:ext>
            </p:extLst>
          </p:nvPr>
        </p:nvGraphicFramePr>
        <p:xfrm>
          <a:off x="5416498" y="5992812"/>
          <a:ext cx="6588133" cy="736600"/>
        </p:xfrm>
        <a:graphic>
          <a:graphicData uri="http://schemas.openxmlformats.org/drawingml/2006/table">
            <a:tbl>
              <a:tblPr firstRow="1" bandRow="1">
                <a:tableStyleId>{5C22544A-7EE6-4342-B048-85BDC9FD1C3A}</a:tableStyleId>
              </a:tblPr>
              <a:tblGrid>
                <a:gridCol w="6588133">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Key 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204693053"/>
                  </a:ext>
                </a:extLst>
              </a:tr>
              <a:tr h="370840">
                <a:tc>
                  <a:txBody>
                    <a:bodyPr/>
                    <a:lstStyle/>
                    <a:p>
                      <a:pPr algn="l"/>
                      <a:r>
                        <a:rPr lang="en-GB" sz="1800" b="1" dirty="0">
                          <a:latin typeface="Tw Cen MT" panose="020B0602020104020603" pitchFamily="34" charset="0"/>
                        </a:rPr>
                        <a:t>Resolution </a:t>
                      </a:r>
                      <a:r>
                        <a:rPr lang="en-GB" sz="1800" b="0" dirty="0">
                          <a:latin typeface="Tw Cen MT" panose="020B0602020104020603" pitchFamily="34" charset="0"/>
                        </a:rPr>
                        <a:t>refers to the number of pixels that can be stored per inch.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3" name="Picture 12" descr="Key Icons - Download Free Vector Icons | Noun Project">
            <a:extLst>
              <a:ext uri="{FF2B5EF4-FFF2-40B4-BE49-F238E27FC236}">
                <a16:creationId xmlns:a16="http://schemas.microsoft.com/office/drawing/2014/main" id="{F1C0F1C7-6D2D-4934-96CB-C573486D75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751529">
            <a:off x="11466962" y="5669211"/>
            <a:ext cx="601760" cy="64720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51398EAE-358C-470B-9DB6-B74507B6C9B6}"/>
              </a:ext>
            </a:extLst>
          </p:cNvPr>
          <p:cNvPicPr>
            <a:picLocks noChangeAspect="1"/>
          </p:cNvPicPr>
          <p:nvPr/>
        </p:nvPicPr>
        <p:blipFill rotWithShape="1">
          <a:blip r:embed="rId4"/>
          <a:srcRect b="18955"/>
          <a:stretch/>
        </p:blipFill>
        <p:spPr>
          <a:xfrm>
            <a:off x="121287" y="1421250"/>
            <a:ext cx="6940821" cy="2156888"/>
          </a:xfrm>
          <a:prstGeom prst="rect">
            <a:avLst/>
          </a:prstGeom>
        </p:spPr>
      </p:pic>
      <p:sp>
        <p:nvSpPr>
          <p:cNvPr id="16" name="TextBox 15">
            <a:extLst>
              <a:ext uri="{FF2B5EF4-FFF2-40B4-BE49-F238E27FC236}">
                <a16:creationId xmlns:a16="http://schemas.microsoft.com/office/drawing/2014/main" id="{8E19B236-34D3-44C7-A112-2CA1A15C8F9D}"/>
              </a:ext>
            </a:extLst>
          </p:cNvPr>
          <p:cNvSpPr txBox="1"/>
          <p:nvPr/>
        </p:nvSpPr>
        <p:spPr>
          <a:xfrm>
            <a:off x="526943" y="3638727"/>
            <a:ext cx="5362413" cy="2031325"/>
          </a:xfrm>
          <a:prstGeom prst="rect">
            <a:avLst/>
          </a:prstGeom>
          <a:noFill/>
          <a:ln>
            <a:solidFill>
              <a:schemeClr val="accent4"/>
            </a:solidFill>
          </a:ln>
        </p:spPr>
        <p:txBody>
          <a:bodyPr wrap="square" rtlCol="0">
            <a:spAutoFit/>
          </a:bodyPr>
          <a:lstStyle/>
          <a:p>
            <a:r>
              <a:rPr lang="en-GB" dirty="0">
                <a:latin typeface="+mj-lt"/>
              </a:rPr>
              <a:t>As you can see in this example, the more pixels creates a sharper and better looking image. </a:t>
            </a:r>
          </a:p>
          <a:p>
            <a:r>
              <a:rPr lang="en-GB" dirty="0">
                <a:latin typeface="+mj-lt"/>
              </a:rPr>
              <a:t>300 DPI is very common resolution used for high quality prints that are in a JPG or TIFF format.</a:t>
            </a:r>
          </a:p>
          <a:p>
            <a:r>
              <a:rPr lang="en-GB" dirty="0">
                <a:latin typeface="+mj-lt"/>
              </a:rPr>
              <a:t>72 DPI is commonly used for graphics that will be web based. PNG is a suitable file format for this as it makes it easier to upscale an image without losing it’s quality.</a:t>
            </a:r>
          </a:p>
        </p:txBody>
      </p:sp>
      <p:graphicFrame>
        <p:nvGraphicFramePr>
          <p:cNvPr id="17" name="Table 16">
            <a:extLst>
              <a:ext uri="{FF2B5EF4-FFF2-40B4-BE49-F238E27FC236}">
                <a16:creationId xmlns:a16="http://schemas.microsoft.com/office/drawing/2014/main" id="{89D1B5FB-BE2D-41C1-A41D-4E1802B88FC7}"/>
              </a:ext>
            </a:extLst>
          </p:cNvPr>
          <p:cNvGraphicFramePr>
            <a:graphicFrameLocks noGrp="1"/>
          </p:cNvGraphicFramePr>
          <p:nvPr>
            <p:extLst>
              <p:ext uri="{D42A27DB-BD31-4B8C-83A1-F6EECF244321}">
                <p14:modId xmlns:p14="http://schemas.microsoft.com/office/powerpoint/2010/main" val="1083177973"/>
              </p:ext>
            </p:extLst>
          </p:nvPr>
        </p:nvGraphicFramePr>
        <p:xfrm>
          <a:off x="7097981" y="2707545"/>
          <a:ext cx="4861852" cy="3017520"/>
        </p:xfrm>
        <a:graphic>
          <a:graphicData uri="http://schemas.openxmlformats.org/drawingml/2006/table">
            <a:tbl>
              <a:tblPr firstRow="1" bandRow="1">
                <a:tableStyleId>{5940675A-B579-460E-94D1-54222C63F5DA}</a:tableStyleId>
              </a:tblPr>
              <a:tblGrid>
                <a:gridCol w="1366581">
                  <a:extLst>
                    <a:ext uri="{9D8B030D-6E8A-4147-A177-3AD203B41FA5}">
                      <a16:colId xmlns:a16="http://schemas.microsoft.com/office/drawing/2014/main" val="1050334169"/>
                    </a:ext>
                  </a:extLst>
                </a:gridCol>
                <a:gridCol w="1706737">
                  <a:extLst>
                    <a:ext uri="{9D8B030D-6E8A-4147-A177-3AD203B41FA5}">
                      <a16:colId xmlns:a16="http://schemas.microsoft.com/office/drawing/2014/main" val="1680010800"/>
                    </a:ext>
                  </a:extLst>
                </a:gridCol>
                <a:gridCol w="1788534">
                  <a:extLst>
                    <a:ext uri="{9D8B030D-6E8A-4147-A177-3AD203B41FA5}">
                      <a16:colId xmlns:a16="http://schemas.microsoft.com/office/drawing/2014/main" val="2418106734"/>
                    </a:ext>
                  </a:extLst>
                </a:gridCol>
              </a:tblGrid>
              <a:tr h="370840">
                <a:tc>
                  <a:txBody>
                    <a:bodyPr/>
                    <a:lstStyle/>
                    <a:p>
                      <a:endParaRPr lang="en-GB" sz="1800" dirty="0">
                        <a:latin typeface="+mj-lt"/>
                        <a:cs typeface="Leelawadee" panose="020B0502040204020203" pitchFamily="34" charset="-34"/>
                      </a:endParaRPr>
                    </a:p>
                  </a:txBody>
                  <a:tcPr/>
                </a:tc>
                <a:tc>
                  <a:txBody>
                    <a:bodyPr/>
                    <a:lstStyle/>
                    <a:p>
                      <a:r>
                        <a:rPr lang="en-GB" sz="1800" b="1" dirty="0">
                          <a:latin typeface="+mj-lt"/>
                          <a:cs typeface="Leelawadee" panose="020B0502040204020203" pitchFamily="34" charset="-34"/>
                        </a:rPr>
                        <a:t>Size of the</a:t>
                      </a:r>
                      <a:r>
                        <a:rPr lang="en-GB" sz="1800" b="1" baseline="0" dirty="0">
                          <a:latin typeface="+mj-lt"/>
                          <a:cs typeface="Leelawadee" panose="020B0502040204020203" pitchFamily="34" charset="-34"/>
                        </a:rPr>
                        <a:t> file</a:t>
                      </a:r>
                      <a:endParaRPr lang="en-GB" sz="1800" b="1" dirty="0">
                        <a:latin typeface="+mj-lt"/>
                        <a:cs typeface="Leelawadee" panose="020B0502040204020203" pitchFamily="34" charset="-34"/>
                      </a:endParaRPr>
                    </a:p>
                  </a:txBody>
                  <a:tcPr>
                    <a:solidFill>
                      <a:schemeClr val="bg1">
                        <a:lumMod val="85000"/>
                      </a:schemeClr>
                    </a:solidFill>
                  </a:tcPr>
                </a:tc>
                <a:tc>
                  <a:txBody>
                    <a:bodyPr/>
                    <a:lstStyle/>
                    <a:p>
                      <a:r>
                        <a:rPr lang="en-GB" sz="1800" b="1" dirty="0">
                          <a:latin typeface="+mj-lt"/>
                          <a:cs typeface="Leelawadee" panose="020B0502040204020203" pitchFamily="34" charset="-34"/>
                        </a:rPr>
                        <a:t>Quality</a:t>
                      </a:r>
                      <a:r>
                        <a:rPr lang="en-GB" sz="1800" b="1" baseline="0" dirty="0">
                          <a:latin typeface="+mj-lt"/>
                          <a:cs typeface="Leelawadee" panose="020B0502040204020203" pitchFamily="34" charset="-34"/>
                        </a:rPr>
                        <a:t> of the file</a:t>
                      </a:r>
                      <a:endParaRPr lang="en-GB" sz="1800" b="1" dirty="0">
                        <a:latin typeface="+mj-lt"/>
                        <a:cs typeface="Leelawadee" panose="020B0502040204020203" pitchFamily="34" charset="-34"/>
                      </a:endParaRPr>
                    </a:p>
                  </a:txBody>
                  <a:tcPr>
                    <a:solidFill>
                      <a:schemeClr val="bg1">
                        <a:lumMod val="85000"/>
                      </a:schemeClr>
                    </a:solidFill>
                  </a:tcPr>
                </a:tc>
                <a:extLst>
                  <a:ext uri="{0D108BD9-81ED-4DB2-BD59-A6C34878D82A}">
                    <a16:rowId xmlns:a16="http://schemas.microsoft.com/office/drawing/2014/main" val="3340944292"/>
                  </a:ext>
                </a:extLst>
              </a:tr>
              <a:tr h="427620">
                <a:tc>
                  <a:txBody>
                    <a:bodyPr/>
                    <a:lstStyle/>
                    <a:p>
                      <a:r>
                        <a:rPr lang="en-GB" sz="1800" dirty="0">
                          <a:latin typeface="+mj-lt"/>
                          <a:cs typeface="Leelawadee" panose="020B0502040204020203" pitchFamily="34" charset="-34"/>
                        </a:rPr>
                        <a:t>Low resolution</a:t>
                      </a:r>
                    </a:p>
                  </a:txBody>
                  <a:tcPr>
                    <a:solidFill>
                      <a:schemeClr val="bg1">
                        <a:lumMod val="85000"/>
                      </a:schemeClr>
                    </a:solidFill>
                  </a:tcPr>
                </a:tc>
                <a:tc>
                  <a:txBody>
                    <a:bodyPr/>
                    <a:lstStyle/>
                    <a:p>
                      <a:r>
                        <a:rPr lang="en-GB" sz="1800" dirty="0">
                          <a:latin typeface="+mj-lt"/>
                          <a:cs typeface="Leelawadee" panose="020B0502040204020203" pitchFamily="34" charset="-34"/>
                        </a:rPr>
                        <a:t>DECREASE</a:t>
                      </a:r>
                    </a:p>
                    <a:p>
                      <a:r>
                        <a:rPr lang="en-GB" sz="1800" dirty="0">
                          <a:latin typeface="+mj-lt"/>
                          <a:cs typeface="Leelawadee" panose="020B0502040204020203" pitchFamily="34" charset="-34"/>
                        </a:rPr>
                        <a:t>OR</a:t>
                      </a:r>
                    </a:p>
                    <a:p>
                      <a:r>
                        <a:rPr lang="en-GB" sz="1800" dirty="0">
                          <a:latin typeface="+mj-lt"/>
                          <a:cs typeface="Leelawadee" panose="020B0502040204020203" pitchFamily="34" charset="-34"/>
                        </a:rPr>
                        <a:t>INCREASE</a:t>
                      </a:r>
                    </a:p>
                    <a:p>
                      <a:endParaRPr lang="en-GB" sz="1800" dirty="0">
                        <a:latin typeface="+mj-lt"/>
                        <a:cs typeface="Leelawadee" panose="020B0502040204020203" pitchFamily="34" charset="-34"/>
                      </a:endParaRPr>
                    </a:p>
                  </a:txBody>
                  <a:tcPr/>
                </a:tc>
                <a:tc>
                  <a:txBody>
                    <a:bodyPr/>
                    <a:lstStyle/>
                    <a:p>
                      <a:r>
                        <a:rPr lang="en-GB" sz="1800" kern="1200" dirty="0">
                          <a:solidFill>
                            <a:schemeClr val="tx1"/>
                          </a:solidFill>
                          <a:latin typeface="+mj-lt"/>
                          <a:ea typeface="+mn-ea"/>
                          <a:cs typeface="Leelawadee" panose="020B0502040204020203" pitchFamily="34" charset="-34"/>
                        </a:rPr>
                        <a:t>DECREASE</a:t>
                      </a:r>
                    </a:p>
                    <a:p>
                      <a:r>
                        <a:rPr lang="en-GB" sz="1800" kern="1200" dirty="0">
                          <a:solidFill>
                            <a:schemeClr val="tx1"/>
                          </a:solidFill>
                          <a:latin typeface="+mj-lt"/>
                          <a:ea typeface="+mn-ea"/>
                          <a:cs typeface="Leelawadee" panose="020B0502040204020203" pitchFamily="34" charset="-34"/>
                        </a:rPr>
                        <a:t>OR</a:t>
                      </a:r>
                    </a:p>
                    <a:p>
                      <a:r>
                        <a:rPr lang="en-GB" sz="1800" kern="1200" dirty="0">
                          <a:solidFill>
                            <a:schemeClr val="tx1"/>
                          </a:solidFill>
                          <a:latin typeface="+mj-lt"/>
                          <a:ea typeface="+mn-ea"/>
                          <a:cs typeface="Leelawadee" panose="020B0502040204020203" pitchFamily="34" charset="-34"/>
                        </a:rPr>
                        <a:t>INCREASE</a:t>
                      </a:r>
                    </a:p>
                  </a:txBody>
                  <a:tcPr/>
                </a:tc>
                <a:extLst>
                  <a:ext uri="{0D108BD9-81ED-4DB2-BD59-A6C34878D82A}">
                    <a16:rowId xmlns:a16="http://schemas.microsoft.com/office/drawing/2014/main" val="1926980723"/>
                  </a:ext>
                </a:extLst>
              </a:tr>
              <a:tr h="370840">
                <a:tc>
                  <a:txBody>
                    <a:bodyPr/>
                    <a:lstStyle/>
                    <a:p>
                      <a:r>
                        <a:rPr lang="en-GB" sz="1800" dirty="0">
                          <a:latin typeface="+mj-lt"/>
                          <a:cs typeface="Leelawadee" panose="020B0502040204020203" pitchFamily="34" charset="-34"/>
                        </a:rPr>
                        <a:t>High</a:t>
                      </a:r>
                      <a:r>
                        <a:rPr lang="en-GB" sz="1800" baseline="0" dirty="0">
                          <a:latin typeface="+mj-lt"/>
                          <a:cs typeface="Leelawadee" panose="020B0502040204020203" pitchFamily="34" charset="-34"/>
                        </a:rPr>
                        <a:t> Resolution</a:t>
                      </a:r>
                      <a:endParaRPr lang="en-GB" sz="1800" dirty="0">
                        <a:latin typeface="+mj-lt"/>
                        <a:cs typeface="Leelawadee" panose="020B0502040204020203" pitchFamily="34" charset="-34"/>
                      </a:endParaRPr>
                    </a:p>
                  </a:txBody>
                  <a:tcPr>
                    <a:solidFill>
                      <a:schemeClr val="bg1">
                        <a:lumMod val="85000"/>
                      </a:schemeClr>
                    </a:solidFill>
                  </a:tcPr>
                </a:tc>
                <a:tc>
                  <a:txBody>
                    <a:bodyPr/>
                    <a:lstStyle/>
                    <a:p>
                      <a:r>
                        <a:rPr lang="en-GB" sz="1800" kern="1200" dirty="0">
                          <a:solidFill>
                            <a:schemeClr val="tx1"/>
                          </a:solidFill>
                          <a:latin typeface="+mj-lt"/>
                          <a:ea typeface="+mn-ea"/>
                          <a:cs typeface="Leelawadee" panose="020B0502040204020203" pitchFamily="34" charset="-34"/>
                        </a:rPr>
                        <a:t>DECREASE</a:t>
                      </a:r>
                    </a:p>
                    <a:p>
                      <a:r>
                        <a:rPr lang="en-GB" sz="1800" kern="1200" dirty="0">
                          <a:solidFill>
                            <a:schemeClr val="tx1"/>
                          </a:solidFill>
                          <a:latin typeface="+mj-lt"/>
                          <a:ea typeface="+mn-ea"/>
                          <a:cs typeface="Leelawadee" panose="020B0502040204020203" pitchFamily="34" charset="-34"/>
                        </a:rPr>
                        <a:t>OR</a:t>
                      </a:r>
                    </a:p>
                    <a:p>
                      <a:r>
                        <a:rPr lang="en-GB" sz="1800" kern="1200" dirty="0">
                          <a:solidFill>
                            <a:schemeClr val="tx1"/>
                          </a:solidFill>
                          <a:latin typeface="+mj-lt"/>
                          <a:ea typeface="+mn-ea"/>
                          <a:cs typeface="Leelawadee" panose="020B0502040204020203" pitchFamily="34" charset="-34"/>
                        </a:rPr>
                        <a:t>INCREASE</a:t>
                      </a:r>
                    </a:p>
                    <a:p>
                      <a:endParaRPr lang="en-GB" sz="1800" dirty="0">
                        <a:latin typeface="+mj-lt"/>
                        <a:cs typeface="Leelawadee" panose="020B0502040204020203" pitchFamily="34" charset="-34"/>
                      </a:endParaRPr>
                    </a:p>
                  </a:txBody>
                  <a:tcPr/>
                </a:tc>
                <a:tc>
                  <a:txBody>
                    <a:bodyPr/>
                    <a:lstStyle/>
                    <a:p>
                      <a:r>
                        <a:rPr lang="en-GB" sz="1800" kern="1200" dirty="0">
                          <a:solidFill>
                            <a:schemeClr val="tx1"/>
                          </a:solidFill>
                          <a:latin typeface="+mj-lt"/>
                          <a:ea typeface="+mn-ea"/>
                          <a:cs typeface="Leelawadee" panose="020B0502040204020203" pitchFamily="34" charset="-34"/>
                        </a:rPr>
                        <a:t>DECREASE</a:t>
                      </a:r>
                    </a:p>
                    <a:p>
                      <a:r>
                        <a:rPr lang="en-GB" sz="1800" kern="1200" dirty="0">
                          <a:solidFill>
                            <a:schemeClr val="tx1"/>
                          </a:solidFill>
                          <a:latin typeface="+mj-lt"/>
                          <a:ea typeface="+mn-ea"/>
                          <a:cs typeface="Leelawadee" panose="020B0502040204020203" pitchFamily="34" charset="-34"/>
                        </a:rPr>
                        <a:t>OR</a:t>
                      </a:r>
                    </a:p>
                    <a:p>
                      <a:r>
                        <a:rPr lang="en-GB" sz="1800" kern="1200" dirty="0">
                          <a:solidFill>
                            <a:schemeClr val="tx1"/>
                          </a:solidFill>
                          <a:latin typeface="+mj-lt"/>
                          <a:ea typeface="+mn-ea"/>
                          <a:cs typeface="Leelawadee" panose="020B0502040204020203" pitchFamily="34" charset="-34"/>
                        </a:rPr>
                        <a:t>INCREASE</a:t>
                      </a:r>
                    </a:p>
                    <a:p>
                      <a:endParaRPr lang="en-GB" sz="1800" dirty="0">
                        <a:latin typeface="+mj-lt"/>
                        <a:cs typeface="Leelawadee" panose="020B0502040204020203" pitchFamily="34" charset="-34"/>
                      </a:endParaRPr>
                    </a:p>
                  </a:txBody>
                  <a:tcPr/>
                </a:tc>
                <a:extLst>
                  <a:ext uri="{0D108BD9-81ED-4DB2-BD59-A6C34878D82A}">
                    <a16:rowId xmlns:a16="http://schemas.microsoft.com/office/drawing/2014/main" val="1549346263"/>
                  </a:ext>
                </a:extLst>
              </a:tr>
            </a:tbl>
          </a:graphicData>
        </a:graphic>
      </p:graphicFrame>
      <p:sp>
        <p:nvSpPr>
          <p:cNvPr id="19" name="Rectangle 18">
            <a:extLst>
              <a:ext uri="{FF2B5EF4-FFF2-40B4-BE49-F238E27FC236}">
                <a16:creationId xmlns:a16="http://schemas.microsoft.com/office/drawing/2014/main" id="{39113E61-1DF3-4B7E-A598-48CE987AA3EF}"/>
              </a:ext>
            </a:extLst>
          </p:cNvPr>
          <p:cNvSpPr/>
          <p:nvPr/>
        </p:nvSpPr>
        <p:spPr>
          <a:xfrm>
            <a:off x="7097983" y="1335239"/>
            <a:ext cx="4861851"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20" name="Rectangle 19">
            <a:extLst>
              <a:ext uri="{FF2B5EF4-FFF2-40B4-BE49-F238E27FC236}">
                <a16:creationId xmlns:a16="http://schemas.microsoft.com/office/drawing/2014/main" id="{C76D75E8-40CD-4283-B67F-57472DA86FE3}"/>
              </a:ext>
            </a:extLst>
          </p:cNvPr>
          <p:cNvSpPr/>
          <p:nvPr/>
        </p:nvSpPr>
        <p:spPr>
          <a:xfrm>
            <a:off x="7097982" y="1771863"/>
            <a:ext cx="4861851" cy="8890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Circle one of the two options below to assess the impact a change in resolution can have on the quality and size of the file.</a:t>
            </a:r>
            <a:endParaRPr lang="en-GB" dirty="0">
              <a:solidFill>
                <a:schemeClr val="tx1"/>
              </a:solidFill>
              <a:latin typeface="+mj-lt"/>
            </a:endParaRPr>
          </a:p>
          <a:p>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Tree>
    <p:extLst>
      <p:ext uri="{BB962C8B-B14F-4D97-AF65-F5344CB8AC3E}">
        <p14:creationId xmlns:p14="http://schemas.microsoft.com/office/powerpoint/2010/main" val="318201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1292662"/>
          </a:xfrm>
          <a:prstGeom prst="rect">
            <a:avLst/>
          </a:prstGeom>
          <a:noFill/>
        </p:spPr>
        <p:txBody>
          <a:bodyPr wrap="square" rtlCol="0">
            <a:spAutoFit/>
          </a:bodyPr>
          <a:lstStyle/>
          <a:p>
            <a:r>
              <a:rPr lang="en-GB" sz="2400" b="1" u="sng" dirty="0">
                <a:latin typeface="+mj-lt"/>
              </a:rPr>
              <a:t>Resolution</a:t>
            </a:r>
          </a:p>
          <a:p>
            <a:r>
              <a:rPr lang="en-GB" dirty="0">
                <a:latin typeface="+mj-lt"/>
              </a:rPr>
              <a:t>Resolution refers to the number of pixels that are stored per inch in a digital image. This is commonly referred to as PP1 (Pixels per inch) or DPI (Dots per inch). The most pixels stored per inch will reduce chance of pixilation and create a sharper and better quality image.</a:t>
            </a:r>
          </a:p>
        </p:txBody>
      </p:sp>
      <p:graphicFrame>
        <p:nvGraphicFramePr>
          <p:cNvPr id="17" name="Table 16">
            <a:extLst>
              <a:ext uri="{FF2B5EF4-FFF2-40B4-BE49-F238E27FC236}">
                <a16:creationId xmlns:a16="http://schemas.microsoft.com/office/drawing/2014/main" id="{89D1B5FB-BE2D-41C1-A41D-4E1802B88FC7}"/>
              </a:ext>
            </a:extLst>
          </p:cNvPr>
          <p:cNvGraphicFramePr>
            <a:graphicFrameLocks noGrp="1"/>
          </p:cNvGraphicFramePr>
          <p:nvPr>
            <p:extLst>
              <p:ext uri="{D42A27DB-BD31-4B8C-83A1-F6EECF244321}">
                <p14:modId xmlns:p14="http://schemas.microsoft.com/office/powerpoint/2010/main" val="1601769193"/>
              </p:ext>
            </p:extLst>
          </p:nvPr>
        </p:nvGraphicFramePr>
        <p:xfrm>
          <a:off x="7097981" y="2707545"/>
          <a:ext cx="4861852" cy="3017520"/>
        </p:xfrm>
        <a:graphic>
          <a:graphicData uri="http://schemas.openxmlformats.org/drawingml/2006/table">
            <a:tbl>
              <a:tblPr firstRow="1" bandRow="1">
                <a:tableStyleId>{5940675A-B579-460E-94D1-54222C63F5DA}</a:tableStyleId>
              </a:tblPr>
              <a:tblGrid>
                <a:gridCol w="1366581">
                  <a:extLst>
                    <a:ext uri="{9D8B030D-6E8A-4147-A177-3AD203B41FA5}">
                      <a16:colId xmlns:a16="http://schemas.microsoft.com/office/drawing/2014/main" val="1050334169"/>
                    </a:ext>
                  </a:extLst>
                </a:gridCol>
                <a:gridCol w="1706737">
                  <a:extLst>
                    <a:ext uri="{9D8B030D-6E8A-4147-A177-3AD203B41FA5}">
                      <a16:colId xmlns:a16="http://schemas.microsoft.com/office/drawing/2014/main" val="1680010800"/>
                    </a:ext>
                  </a:extLst>
                </a:gridCol>
                <a:gridCol w="1788534">
                  <a:extLst>
                    <a:ext uri="{9D8B030D-6E8A-4147-A177-3AD203B41FA5}">
                      <a16:colId xmlns:a16="http://schemas.microsoft.com/office/drawing/2014/main" val="2418106734"/>
                    </a:ext>
                  </a:extLst>
                </a:gridCol>
              </a:tblGrid>
              <a:tr h="370840">
                <a:tc>
                  <a:txBody>
                    <a:bodyPr/>
                    <a:lstStyle/>
                    <a:p>
                      <a:endParaRPr lang="en-GB" sz="1800" dirty="0">
                        <a:latin typeface="+mj-lt"/>
                        <a:cs typeface="Leelawadee" panose="020B0502040204020203" pitchFamily="34" charset="-34"/>
                      </a:endParaRPr>
                    </a:p>
                  </a:txBody>
                  <a:tcPr/>
                </a:tc>
                <a:tc>
                  <a:txBody>
                    <a:bodyPr/>
                    <a:lstStyle/>
                    <a:p>
                      <a:r>
                        <a:rPr lang="en-GB" sz="1800" b="1" dirty="0">
                          <a:latin typeface="+mj-lt"/>
                          <a:cs typeface="Leelawadee" panose="020B0502040204020203" pitchFamily="34" charset="-34"/>
                        </a:rPr>
                        <a:t>Size of the</a:t>
                      </a:r>
                      <a:r>
                        <a:rPr lang="en-GB" sz="1800" b="1" baseline="0" dirty="0">
                          <a:latin typeface="+mj-lt"/>
                          <a:cs typeface="Leelawadee" panose="020B0502040204020203" pitchFamily="34" charset="-34"/>
                        </a:rPr>
                        <a:t> file</a:t>
                      </a:r>
                      <a:endParaRPr lang="en-GB" sz="1800" b="1" dirty="0">
                        <a:latin typeface="+mj-lt"/>
                        <a:cs typeface="Leelawadee" panose="020B0502040204020203" pitchFamily="34" charset="-34"/>
                      </a:endParaRPr>
                    </a:p>
                  </a:txBody>
                  <a:tcPr>
                    <a:solidFill>
                      <a:schemeClr val="bg1">
                        <a:lumMod val="85000"/>
                      </a:schemeClr>
                    </a:solidFill>
                  </a:tcPr>
                </a:tc>
                <a:tc>
                  <a:txBody>
                    <a:bodyPr/>
                    <a:lstStyle/>
                    <a:p>
                      <a:r>
                        <a:rPr lang="en-GB" sz="1800" b="1" dirty="0">
                          <a:latin typeface="+mj-lt"/>
                          <a:cs typeface="Leelawadee" panose="020B0502040204020203" pitchFamily="34" charset="-34"/>
                        </a:rPr>
                        <a:t>Quality</a:t>
                      </a:r>
                      <a:r>
                        <a:rPr lang="en-GB" sz="1800" b="1" baseline="0" dirty="0">
                          <a:latin typeface="+mj-lt"/>
                          <a:cs typeface="Leelawadee" panose="020B0502040204020203" pitchFamily="34" charset="-34"/>
                        </a:rPr>
                        <a:t> of the file</a:t>
                      </a:r>
                      <a:endParaRPr lang="en-GB" sz="1800" b="1" dirty="0">
                        <a:latin typeface="+mj-lt"/>
                        <a:cs typeface="Leelawadee" panose="020B0502040204020203" pitchFamily="34" charset="-34"/>
                      </a:endParaRPr>
                    </a:p>
                  </a:txBody>
                  <a:tcPr>
                    <a:solidFill>
                      <a:schemeClr val="bg1">
                        <a:lumMod val="85000"/>
                      </a:schemeClr>
                    </a:solidFill>
                  </a:tcPr>
                </a:tc>
                <a:extLst>
                  <a:ext uri="{0D108BD9-81ED-4DB2-BD59-A6C34878D82A}">
                    <a16:rowId xmlns:a16="http://schemas.microsoft.com/office/drawing/2014/main" val="3340944292"/>
                  </a:ext>
                </a:extLst>
              </a:tr>
              <a:tr h="427620">
                <a:tc>
                  <a:txBody>
                    <a:bodyPr/>
                    <a:lstStyle/>
                    <a:p>
                      <a:r>
                        <a:rPr lang="en-GB" sz="1800" dirty="0">
                          <a:latin typeface="+mj-lt"/>
                          <a:cs typeface="Leelawadee" panose="020B0502040204020203" pitchFamily="34" charset="-34"/>
                        </a:rPr>
                        <a:t>Low resolution</a:t>
                      </a:r>
                    </a:p>
                  </a:txBody>
                  <a:tcPr>
                    <a:solidFill>
                      <a:schemeClr val="bg1">
                        <a:lumMod val="85000"/>
                      </a:schemeClr>
                    </a:solidFill>
                  </a:tcPr>
                </a:tc>
                <a:tc>
                  <a:txBody>
                    <a:bodyPr/>
                    <a:lstStyle/>
                    <a:p>
                      <a:r>
                        <a:rPr lang="en-GB" sz="1800" dirty="0">
                          <a:solidFill>
                            <a:srgbClr val="FF0000"/>
                          </a:solidFill>
                          <a:latin typeface="+mj-lt"/>
                          <a:cs typeface="Leelawadee" panose="020B0502040204020203" pitchFamily="34" charset="-34"/>
                        </a:rPr>
                        <a:t>DECREASE</a:t>
                      </a:r>
                    </a:p>
                    <a:p>
                      <a:r>
                        <a:rPr lang="en-GB" sz="1800" dirty="0">
                          <a:latin typeface="+mj-lt"/>
                          <a:cs typeface="Leelawadee" panose="020B0502040204020203" pitchFamily="34" charset="-34"/>
                        </a:rPr>
                        <a:t>OR</a:t>
                      </a:r>
                    </a:p>
                    <a:p>
                      <a:r>
                        <a:rPr lang="en-GB" sz="1800" dirty="0">
                          <a:latin typeface="+mj-lt"/>
                          <a:cs typeface="Leelawadee" panose="020B0502040204020203" pitchFamily="34" charset="-34"/>
                        </a:rPr>
                        <a:t>INCREASE</a:t>
                      </a:r>
                    </a:p>
                    <a:p>
                      <a:endParaRPr lang="en-GB" sz="1800" dirty="0">
                        <a:latin typeface="+mj-lt"/>
                        <a:cs typeface="Leelawadee" panose="020B0502040204020203" pitchFamily="34" charset="-34"/>
                      </a:endParaRPr>
                    </a:p>
                  </a:txBody>
                  <a:tcPr/>
                </a:tc>
                <a:tc>
                  <a:txBody>
                    <a:bodyPr/>
                    <a:lstStyle/>
                    <a:p>
                      <a:r>
                        <a:rPr lang="en-GB" sz="1800" kern="1200" dirty="0">
                          <a:solidFill>
                            <a:srgbClr val="FF0000"/>
                          </a:solidFill>
                          <a:latin typeface="+mj-lt"/>
                          <a:ea typeface="+mn-ea"/>
                          <a:cs typeface="Leelawadee" panose="020B0502040204020203" pitchFamily="34" charset="-34"/>
                        </a:rPr>
                        <a:t>DECREASE</a:t>
                      </a:r>
                    </a:p>
                    <a:p>
                      <a:r>
                        <a:rPr lang="en-GB" sz="1800" kern="1200" dirty="0">
                          <a:solidFill>
                            <a:schemeClr val="tx1"/>
                          </a:solidFill>
                          <a:latin typeface="+mj-lt"/>
                          <a:ea typeface="+mn-ea"/>
                          <a:cs typeface="Leelawadee" panose="020B0502040204020203" pitchFamily="34" charset="-34"/>
                        </a:rPr>
                        <a:t>OR</a:t>
                      </a:r>
                    </a:p>
                    <a:p>
                      <a:r>
                        <a:rPr lang="en-GB" sz="1800" kern="1200" dirty="0">
                          <a:solidFill>
                            <a:schemeClr val="tx1"/>
                          </a:solidFill>
                          <a:latin typeface="+mj-lt"/>
                          <a:ea typeface="+mn-ea"/>
                          <a:cs typeface="Leelawadee" panose="020B0502040204020203" pitchFamily="34" charset="-34"/>
                        </a:rPr>
                        <a:t>INCREASE</a:t>
                      </a:r>
                    </a:p>
                  </a:txBody>
                  <a:tcPr/>
                </a:tc>
                <a:extLst>
                  <a:ext uri="{0D108BD9-81ED-4DB2-BD59-A6C34878D82A}">
                    <a16:rowId xmlns:a16="http://schemas.microsoft.com/office/drawing/2014/main" val="1926980723"/>
                  </a:ext>
                </a:extLst>
              </a:tr>
              <a:tr h="370840">
                <a:tc>
                  <a:txBody>
                    <a:bodyPr/>
                    <a:lstStyle/>
                    <a:p>
                      <a:r>
                        <a:rPr lang="en-GB" sz="1800" dirty="0">
                          <a:latin typeface="+mj-lt"/>
                          <a:cs typeface="Leelawadee" panose="020B0502040204020203" pitchFamily="34" charset="-34"/>
                        </a:rPr>
                        <a:t>High</a:t>
                      </a:r>
                      <a:r>
                        <a:rPr lang="en-GB" sz="1800" baseline="0" dirty="0">
                          <a:latin typeface="+mj-lt"/>
                          <a:cs typeface="Leelawadee" panose="020B0502040204020203" pitchFamily="34" charset="-34"/>
                        </a:rPr>
                        <a:t> Resolution</a:t>
                      </a:r>
                      <a:endParaRPr lang="en-GB" sz="1800" dirty="0">
                        <a:latin typeface="+mj-lt"/>
                        <a:cs typeface="Leelawadee" panose="020B0502040204020203" pitchFamily="34" charset="-34"/>
                      </a:endParaRPr>
                    </a:p>
                  </a:txBody>
                  <a:tcPr>
                    <a:solidFill>
                      <a:schemeClr val="bg1">
                        <a:lumMod val="85000"/>
                      </a:schemeClr>
                    </a:solidFill>
                  </a:tcPr>
                </a:tc>
                <a:tc>
                  <a:txBody>
                    <a:bodyPr/>
                    <a:lstStyle/>
                    <a:p>
                      <a:r>
                        <a:rPr lang="en-GB" sz="1800" kern="1200" dirty="0">
                          <a:solidFill>
                            <a:schemeClr val="tx1"/>
                          </a:solidFill>
                          <a:latin typeface="+mj-lt"/>
                          <a:ea typeface="+mn-ea"/>
                          <a:cs typeface="Leelawadee" panose="020B0502040204020203" pitchFamily="34" charset="-34"/>
                        </a:rPr>
                        <a:t>DECREASE</a:t>
                      </a:r>
                    </a:p>
                    <a:p>
                      <a:r>
                        <a:rPr lang="en-GB" sz="1800" kern="1200" dirty="0">
                          <a:solidFill>
                            <a:schemeClr val="tx1"/>
                          </a:solidFill>
                          <a:latin typeface="+mj-lt"/>
                          <a:ea typeface="+mn-ea"/>
                          <a:cs typeface="Leelawadee" panose="020B0502040204020203" pitchFamily="34" charset="-34"/>
                        </a:rPr>
                        <a:t>OR</a:t>
                      </a:r>
                    </a:p>
                    <a:p>
                      <a:r>
                        <a:rPr lang="en-GB" sz="1800" kern="1200" dirty="0">
                          <a:solidFill>
                            <a:srgbClr val="FF0000"/>
                          </a:solidFill>
                          <a:latin typeface="+mj-lt"/>
                          <a:ea typeface="+mn-ea"/>
                          <a:cs typeface="Leelawadee" panose="020B0502040204020203" pitchFamily="34" charset="-34"/>
                        </a:rPr>
                        <a:t>INCREASE</a:t>
                      </a:r>
                    </a:p>
                    <a:p>
                      <a:endParaRPr lang="en-GB" sz="1800" dirty="0">
                        <a:latin typeface="+mj-lt"/>
                        <a:cs typeface="Leelawadee" panose="020B0502040204020203" pitchFamily="34" charset="-34"/>
                      </a:endParaRPr>
                    </a:p>
                  </a:txBody>
                  <a:tcPr/>
                </a:tc>
                <a:tc>
                  <a:txBody>
                    <a:bodyPr/>
                    <a:lstStyle/>
                    <a:p>
                      <a:r>
                        <a:rPr lang="en-GB" sz="1800" kern="1200" dirty="0">
                          <a:solidFill>
                            <a:schemeClr val="tx1"/>
                          </a:solidFill>
                          <a:latin typeface="+mj-lt"/>
                          <a:ea typeface="+mn-ea"/>
                          <a:cs typeface="Leelawadee" panose="020B0502040204020203" pitchFamily="34" charset="-34"/>
                        </a:rPr>
                        <a:t>DECREASE</a:t>
                      </a:r>
                    </a:p>
                    <a:p>
                      <a:r>
                        <a:rPr lang="en-GB" sz="1800" kern="1200" dirty="0">
                          <a:solidFill>
                            <a:schemeClr val="tx1"/>
                          </a:solidFill>
                          <a:latin typeface="+mj-lt"/>
                          <a:ea typeface="+mn-ea"/>
                          <a:cs typeface="Leelawadee" panose="020B0502040204020203" pitchFamily="34" charset="-34"/>
                        </a:rPr>
                        <a:t>OR</a:t>
                      </a:r>
                    </a:p>
                    <a:p>
                      <a:r>
                        <a:rPr lang="en-GB" sz="1800" kern="1200" dirty="0">
                          <a:solidFill>
                            <a:srgbClr val="FF0000"/>
                          </a:solidFill>
                          <a:latin typeface="+mj-lt"/>
                          <a:ea typeface="+mn-ea"/>
                          <a:cs typeface="Leelawadee" panose="020B0502040204020203" pitchFamily="34" charset="-34"/>
                        </a:rPr>
                        <a:t>INCREASE</a:t>
                      </a:r>
                    </a:p>
                    <a:p>
                      <a:endParaRPr lang="en-GB" sz="1800" dirty="0">
                        <a:latin typeface="+mj-lt"/>
                        <a:cs typeface="Leelawadee" panose="020B0502040204020203" pitchFamily="34" charset="-34"/>
                      </a:endParaRPr>
                    </a:p>
                  </a:txBody>
                  <a:tcPr/>
                </a:tc>
                <a:extLst>
                  <a:ext uri="{0D108BD9-81ED-4DB2-BD59-A6C34878D82A}">
                    <a16:rowId xmlns:a16="http://schemas.microsoft.com/office/drawing/2014/main" val="1549346263"/>
                  </a:ext>
                </a:extLst>
              </a:tr>
            </a:tbl>
          </a:graphicData>
        </a:graphic>
      </p:graphicFrame>
      <p:sp>
        <p:nvSpPr>
          <p:cNvPr id="19" name="Rectangle 18">
            <a:extLst>
              <a:ext uri="{FF2B5EF4-FFF2-40B4-BE49-F238E27FC236}">
                <a16:creationId xmlns:a16="http://schemas.microsoft.com/office/drawing/2014/main" id="{39113E61-1DF3-4B7E-A598-48CE987AA3EF}"/>
              </a:ext>
            </a:extLst>
          </p:cNvPr>
          <p:cNvSpPr/>
          <p:nvPr/>
        </p:nvSpPr>
        <p:spPr>
          <a:xfrm>
            <a:off x="7097983" y="1335239"/>
            <a:ext cx="4861851"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20" name="Rectangle 19">
            <a:extLst>
              <a:ext uri="{FF2B5EF4-FFF2-40B4-BE49-F238E27FC236}">
                <a16:creationId xmlns:a16="http://schemas.microsoft.com/office/drawing/2014/main" id="{C76D75E8-40CD-4283-B67F-57472DA86FE3}"/>
              </a:ext>
            </a:extLst>
          </p:cNvPr>
          <p:cNvSpPr/>
          <p:nvPr/>
        </p:nvSpPr>
        <p:spPr>
          <a:xfrm>
            <a:off x="7097982" y="1771863"/>
            <a:ext cx="4861851" cy="88909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Circle one of the two options below to assess the impact a change in resolution can have on the quality and size of the file.</a:t>
            </a:r>
          </a:p>
          <a:p>
            <a:endParaRPr lang="en-GB" u="sng" dirty="0">
              <a:solidFill>
                <a:schemeClr val="tx1"/>
              </a:solidFill>
              <a:latin typeface="+mj-lt"/>
            </a:endParaRPr>
          </a:p>
          <a:p>
            <a:endParaRPr lang="en-GB" u="sng" dirty="0">
              <a:solidFill>
                <a:schemeClr val="tx1"/>
              </a:solidFill>
              <a:latin typeface="+mj-lt"/>
            </a:endParaRPr>
          </a:p>
          <a:p>
            <a:endParaRPr lang="en-GB" dirty="0"/>
          </a:p>
        </p:txBody>
      </p:sp>
      <p:pic>
        <p:nvPicPr>
          <p:cNvPr id="10" name="Picture 9">
            <a:extLst>
              <a:ext uri="{FF2B5EF4-FFF2-40B4-BE49-F238E27FC236}">
                <a16:creationId xmlns:a16="http://schemas.microsoft.com/office/drawing/2014/main" id="{04DB40EC-4DFC-4805-BE9D-305ED4B878AE}"/>
              </a:ext>
            </a:extLst>
          </p:cNvPr>
          <p:cNvPicPr>
            <a:picLocks noChangeAspect="1"/>
          </p:cNvPicPr>
          <p:nvPr/>
        </p:nvPicPr>
        <p:blipFill rotWithShape="1">
          <a:blip r:embed="rId3"/>
          <a:srcRect b="18955"/>
          <a:stretch/>
        </p:blipFill>
        <p:spPr>
          <a:xfrm>
            <a:off x="121287" y="1421250"/>
            <a:ext cx="6940821" cy="2156888"/>
          </a:xfrm>
          <a:prstGeom prst="rect">
            <a:avLst/>
          </a:prstGeom>
        </p:spPr>
      </p:pic>
      <p:sp>
        <p:nvSpPr>
          <p:cNvPr id="11" name="TextBox 10">
            <a:extLst>
              <a:ext uri="{FF2B5EF4-FFF2-40B4-BE49-F238E27FC236}">
                <a16:creationId xmlns:a16="http://schemas.microsoft.com/office/drawing/2014/main" id="{61886B9C-7432-4368-945A-2942F23849DE}"/>
              </a:ext>
            </a:extLst>
          </p:cNvPr>
          <p:cNvSpPr txBox="1"/>
          <p:nvPr/>
        </p:nvSpPr>
        <p:spPr>
          <a:xfrm>
            <a:off x="526943" y="3638727"/>
            <a:ext cx="5362413" cy="2031325"/>
          </a:xfrm>
          <a:prstGeom prst="rect">
            <a:avLst/>
          </a:prstGeom>
          <a:noFill/>
          <a:ln>
            <a:solidFill>
              <a:schemeClr val="accent4"/>
            </a:solidFill>
          </a:ln>
        </p:spPr>
        <p:txBody>
          <a:bodyPr wrap="square" rtlCol="0">
            <a:spAutoFit/>
          </a:bodyPr>
          <a:lstStyle/>
          <a:p>
            <a:r>
              <a:rPr lang="en-GB" dirty="0">
                <a:latin typeface="+mj-lt"/>
              </a:rPr>
              <a:t>As you can see in this example, the more pixels creates a sharper and better looking image. </a:t>
            </a:r>
          </a:p>
          <a:p>
            <a:r>
              <a:rPr lang="en-GB" dirty="0">
                <a:latin typeface="+mj-lt"/>
              </a:rPr>
              <a:t>300 DPI is very common resolution used for high quality prints that are in a JPG or TIFF format.</a:t>
            </a:r>
          </a:p>
          <a:p>
            <a:r>
              <a:rPr lang="en-GB" dirty="0">
                <a:latin typeface="+mj-lt"/>
              </a:rPr>
              <a:t>72 DPI is commonly used for graphics that will be web based. PNG is a suitable file format for this as it makes it easier to upscale an image without losing it’s quality.</a:t>
            </a:r>
          </a:p>
        </p:txBody>
      </p:sp>
    </p:spTree>
    <p:extLst>
      <p:ext uri="{BB962C8B-B14F-4D97-AF65-F5344CB8AC3E}">
        <p14:creationId xmlns:p14="http://schemas.microsoft.com/office/powerpoint/2010/main" val="3934902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12</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Memory requirements</a:t>
            </a:r>
          </a:p>
        </p:txBody>
      </p:sp>
      <p:sp>
        <p:nvSpPr>
          <p:cNvPr id="4" name="TextBox 3"/>
          <p:cNvSpPr txBox="1"/>
          <p:nvPr/>
        </p:nvSpPr>
        <p:spPr>
          <a:xfrm>
            <a:off x="157163" y="722154"/>
            <a:ext cx="6515100" cy="400110"/>
          </a:xfrm>
          <a:prstGeom prst="rect">
            <a:avLst/>
          </a:prstGeom>
          <a:noFill/>
        </p:spPr>
        <p:txBody>
          <a:bodyPr wrap="square" rtlCol="0">
            <a:spAutoFit/>
          </a:bodyPr>
          <a:lstStyle/>
          <a:p>
            <a:r>
              <a:rPr lang="en-GB" sz="2000" u="sng" dirty="0">
                <a:latin typeface="+mj-lt"/>
              </a:rPr>
              <a:t>Formula:</a:t>
            </a:r>
          </a:p>
        </p:txBody>
      </p:sp>
      <p:sp>
        <p:nvSpPr>
          <p:cNvPr id="5" name="Rectangle 4"/>
          <p:cNvSpPr/>
          <p:nvPr/>
        </p:nvSpPr>
        <p:spPr>
          <a:xfrm>
            <a:off x="271462" y="1122264"/>
            <a:ext cx="11444287" cy="1119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t>HEIGHT * WIDTH * COLOUR DEPTH</a:t>
            </a:r>
          </a:p>
        </p:txBody>
      </p:sp>
      <p:graphicFrame>
        <p:nvGraphicFramePr>
          <p:cNvPr id="8" name="Table 7"/>
          <p:cNvGraphicFramePr>
            <a:graphicFrameLocks noGrp="1"/>
          </p:cNvGraphicFramePr>
          <p:nvPr>
            <p:extLst/>
          </p:nvPr>
        </p:nvGraphicFramePr>
        <p:xfrm>
          <a:off x="271463" y="3002608"/>
          <a:ext cx="7372354" cy="3571240"/>
        </p:xfrm>
        <a:graphic>
          <a:graphicData uri="http://schemas.openxmlformats.org/drawingml/2006/table">
            <a:tbl>
              <a:tblPr firstRow="1" bandRow="1">
                <a:tableStyleId>{5940675A-B579-460E-94D1-54222C63F5DA}</a:tableStyleId>
              </a:tblPr>
              <a:tblGrid>
                <a:gridCol w="1771650">
                  <a:extLst>
                    <a:ext uri="{9D8B030D-6E8A-4147-A177-3AD203B41FA5}">
                      <a16:colId xmlns:a16="http://schemas.microsoft.com/office/drawing/2014/main" val="1381257106"/>
                    </a:ext>
                  </a:extLst>
                </a:gridCol>
                <a:gridCol w="1743075">
                  <a:extLst>
                    <a:ext uri="{9D8B030D-6E8A-4147-A177-3AD203B41FA5}">
                      <a16:colId xmlns:a16="http://schemas.microsoft.com/office/drawing/2014/main" val="273065861"/>
                    </a:ext>
                  </a:extLst>
                </a:gridCol>
                <a:gridCol w="1885951">
                  <a:extLst>
                    <a:ext uri="{9D8B030D-6E8A-4147-A177-3AD203B41FA5}">
                      <a16:colId xmlns:a16="http://schemas.microsoft.com/office/drawing/2014/main" val="2595048270"/>
                    </a:ext>
                  </a:extLst>
                </a:gridCol>
                <a:gridCol w="1971678">
                  <a:extLst>
                    <a:ext uri="{9D8B030D-6E8A-4147-A177-3AD203B41FA5}">
                      <a16:colId xmlns:a16="http://schemas.microsoft.com/office/drawing/2014/main" val="2055315939"/>
                    </a:ext>
                  </a:extLst>
                </a:gridCol>
              </a:tblGrid>
              <a:tr h="370840">
                <a:tc>
                  <a:txBody>
                    <a:bodyPr/>
                    <a:lstStyle/>
                    <a:p>
                      <a:r>
                        <a:rPr lang="en-GB" sz="1600" dirty="0">
                          <a:latin typeface="+mj-lt"/>
                          <a:cs typeface="Leelawadee" panose="020B0502040204020203" pitchFamily="34" charset="-34"/>
                        </a:rPr>
                        <a:t>Image</a:t>
                      </a:r>
                    </a:p>
                  </a:txBody>
                  <a:tcPr>
                    <a:solidFill>
                      <a:schemeClr val="bg1">
                        <a:lumMod val="85000"/>
                      </a:schemeClr>
                    </a:solidFill>
                  </a:tcPr>
                </a:tc>
                <a:tc>
                  <a:txBody>
                    <a:bodyPr/>
                    <a:lstStyle/>
                    <a:p>
                      <a:r>
                        <a:rPr lang="en-GB" sz="1600" dirty="0">
                          <a:latin typeface="+mj-lt"/>
                          <a:cs typeface="Leelawadee" panose="020B0502040204020203" pitchFamily="34" charset="-34"/>
                        </a:rPr>
                        <a:t>Size in bits</a:t>
                      </a:r>
                    </a:p>
                  </a:txBody>
                  <a:tcPr>
                    <a:solidFill>
                      <a:schemeClr val="bg1">
                        <a:lumMod val="85000"/>
                      </a:schemeClr>
                    </a:solidFill>
                  </a:tcPr>
                </a:tc>
                <a:tc>
                  <a:txBody>
                    <a:bodyPr/>
                    <a:lstStyle/>
                    <a:p>
                      <a:r>
                        <a:rPr lang="en-GB" sz="1600" dirty="0">
                          <a:latin typeface="+mj-lt"/>
                          <a:cs typeface="Leelawadee" panose="020B0502040204020203" pitchFamily="34" charset="-34"/>
                        </a:rPr>
                        <a:t>Size in</a:t>
                      </a:r>
                      <a:r>
                        <a:rPr lang="en-GB" sz="1600" baseline="0" dirty="0">
                          <a:latin typeface="+mj-lt"/>
                          <a:cs typeface="Leelawadee" panose="020B0502040204020203" pitchFamily="34" charset="-34"/>
                        </a:rPr>
                        <a:t> bytes</a:t>
                      </a:r>
                      <a:endParaRPr lang="en-GB" sz="1600" dirty="0">
                        <a:latin typeface="+mj-lt"/>
                        <a:cs typeface="Leelawadee" panose="020B0502040204020203" pitchFamily="34" charset="-34"/>
                      </a:endParaRPr>
                    </a:p>
                  </a:txBody>
                  <a:tcPr>
                    <a:solidFill>
                      <a:schemeClr val="bg1">
                        <a:lumMod val="85000"/>
                      </a:schemeClr>
                    </a:solidFill>
                  </a:tcPr>
                </a:tc>
                <a:tc>
                  <a:txBody>
                    <a:bodyPr/>
                    <a:lstStyle/>
                    <a:p>
                      <a:r>
                        <a:rPr lang="en-GB" sz="1600" dirty="0">
                          <a:latin typeface="+mj-lt"/>
                          <a:cs typeface="Leelawadee" panose="020B0502040204020203" pitchFamily="34" charset="-34"/>
                        </a:rPr>
                        <a:t>Size</a:t>
                      </a:r>
                      <a:r>
                        <a:rPr lang="en-GB" sz="1600" baseline="0" dirty="0">
                          <a:latin typeface="+mj-lt"/>
                          <a:cs typeface="Leelawadee" panose="020B0502040204020203" pitchFamily="34" charset="-34"/>
                        </a:rPr>
                        <a:t> in MB</a:t>
                      </a:r>
                      <a:endParaRPr lang="en-GB" sz="1600" dirty="0">
                        <a:latin typeface="+mj-lt"/>
                        <a:cs typeface="Leelawadee" panose="020B0502040204020203" pitchFamily="34" charset="-34"/>
                      </a:endParaRPr>
                    </a:p>
                  </a:txBody>
                  <a:tcPr>
                    <a:solidFill>
                      <a:schemeClr val="bg1">
                        <a:lumMod val="85000"/>
                      </a:schemeClr>
                    </a:solidFill>
                  </a:tcPr>
                </a:tc>
                <a:extLst>
                  <a:ext uri="{0D108BD9-81ED-4DB2-BD59-A6C34878D82A}">
                    <a16:rowId xmlns:a16="http://schemas.microsoft.com/office/drawing/2014/main" val="3957194750"/>
                  </a:ext>
                </a:extLst>
              </a:tr>
              <a:tr h="370840">
                <a:tc>
                  <a:txBody>
                    <a:bodyPr/>
                    <a:lstStyle/>
                    <a:p>
                      <a:r>
                        <a:rPr lang="en-GB" sz="1600" dirty="0">
                          <a:latin typeface="+mj-lt"/>
                          <a:cs typeface="Leelawadee" panose="020B0502040204020203" pitchFamily="34" charset="-34"/>
                        </a:rPr>
                        <a:t>Height</a:t>
                      </a:r>
                      <a:r>
                        <a:rPr lang="en-GB" sz="1600" baseline="0" dirty="0">
                          <a:latin typeface="+mj-lt"/>
                          <a:cs typeface="Leelawadee" panose="020B0502040204020203" pitchFamily="34" charset="-34"/>
                        </a:rPr>
                        <a:t> = 600</a:t>
                      </a:r>
                    </a:p>
                    <a:p>
                      <a:r>
                        <a:rPr lang="en-GB" sz="1600" baseline="0" dirty="0">
                          <a:latin typeface="+mj-lt"/>
                          <a:cs typeface="Leelawadee" panose="020B0502040204020203" pitchFamily="34" charset="-34"/>
                        </a:rPr>
                        <a:t>Width = 800</a:t>
                      </a:r>
                    </a:p>
                    <a:p>
                      <a:r>
                        <a:rPr lang="en-GB" sz="1600" baseline="0" dirty="0">
                          <a:latin typeface="+mj-lt"/>
                          <a:cs typeface="Leelawadee" panose="020B0502040204020203" pitchFamily="34" charset="-34"/>
                        </a:rPr>
                        <a:t>Colour depth = 2</a:t>
                      </a:r>
                      <a:endParaRPr lang="en-GB" sz="1600"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600 x 800 = 480,000 x 2</a:t>
                      </a:r>
                      <a:r>
                        <a:rPr lang="en-GB" sz="1600" baseline="0" dirty="0">
                          <a:latin typeface="+mj-lt"/>
                          <a:cs typeface="Leelawadee" panose="020B0502040204020203" pitchFamily="34" charset="-34"/>
                        </a:rPr>
                        <a:t> = </a:t>
                      </a:r>
                      <a:r>
                        <a:rPr lang="en-GB" sz="1600" u="sng" baseline="0" dirty="0">
                          <a:latin typeface="+mj-lt"/>
                          <a:cs typeface="Leelawadee" panose="020B0502040204020203" pitchFamily="34" charset="-34"/>
                        </a:rPr>
                        <a:t>960,000</a:t>
                      </a:r>
                      <a:endParaRPr lang="en-GB" sz="1600" u="sng"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960,000/8 = </a:t>
                      </a:r>
                      <a:r>
                        <a:rPr lang="en-GB" sz="1600" u="sng" dirty="0">
                          <a:effectLst/>
                          <a:latin typeface="+mj-lt"/>
                          <a:cs typeface="Leelawadee" panose="020B0502040204020203" pitchFamily="34" charset="-34"/>
                        </a:rPr>
                        <a:t>120,000</a:t>
                      </a:r>
                    </a:p>
                  </a:txBody>
                  <a:tcPr/>
                </a:tc>
                <a:tc>
                  <a:txBody>
                    <a:bodyPr/>
                    <a:lstStyle/>
                    <a:p>
                      <a:r>
                        <a:rPr lang="en-GB" sz="1600" dirty="0">
                          <a:latin typeface="+mj-lt"/>
                          <a:cs typeface="Leelawadee" panose="020B0502040204020203" pitchFamily="34" charset="-34"/>
                        </a:rPr>
                        <a:t>120,000 / 1000 = 120KB</a:t>
                      </a:r>
                    </a:p>
                    <a:p>
                      <a:r>
                        <a:rPr lang="en-GB" sz="1600" dirty="0">
                          <a:latin typeface="+mj-lt"/>
                          <a:cs typeface="Leelawadee" panose="020B0502040204020203" pitchFamily="34" charset="-34"/>
                        </a:rPr>
                        <a:t>120KB/</a:t>
                      </a:r>
                      <a:r>
                        <a:rPr lang="en-GB" sz="1600" baseline="0" dirty="0">
                          <a:latin typeface="+mj-lt"/>
                          <a:cs typeface="Leelawadee" panose="020B0502040204020203" pitchFamily="34" charset="-34"/>
                        </a:rPr>
                        <a:t> 1000 = </a:t>
                      </a:r>
                      <a:r>
                        <a:rPr lang="en-GB" sz="1600" u="sng" baseline="0" dirty="0">
                          <a:latin typeface="+mj-lt"/>
                          <a:cs typeface="Leelawadee" panose="020B0502040204020203" pitchFamily="34" charset="-34"/>
                        </a:rPr>
                        <a:t>0.12 MB</a:t>
                      </a:r>
                      <a:endParaRPr lang="en-GB" sz="1600" u="sng" dirty="0">
                        <a:latin typeface="+mj-lt"/>
                        <a:cs typeface="Leelawadee" panose="020B0502040204020203" pitchFamily="34" charset="-34"/>
                      </a:endParaRPr>
                    </a:p>
                  </a:txBody>
                  <a:tcPr/>
                </a:tc>
                <a:extLst>
                  <a:ext uri="{0D108BD9-81ED-4DB2-BD59-A6C34878D82A}">
                    <a16:rowId xmlns:a16="http://schemas.microsoft.com/office/drawing/2014/main" val="1177443133"/>
                  </a:ext>
                </a:extLst>
              </a:tr>
              <a:tr h="370840">
                <a:tc>
                  <a:txBody>
                    <a:bodyPr/>
                    <a:lstStyle/>
                    <a:p>
                      <a:r>
                        <a:rPr lang="en-GB" sz="1600" dirty="0">
                          <a:latin typeface="+mj-lt"/>
                          <a:cs typeface="Leelawadee" panose="020B0502040204020203" pitchFamily="34" charset="-34"/>
                        </a:rPr>
                        <a:t>Height</a:t>
                      </a:r>
                      <a:r>
                        <a:rPr lang="en-GB" sz="1600" baseline="0" dirty="0">
                          <a:latin typeface="+mj-lt"/>
                          <a:cs typeface="Leelawadee" panose="020B0502040204020203" pitchFamily="34" charset="-34"/>
                        </a:rPr>
                        <a:t> = 200</a:t>
                      </a:r>
                    </a:p>
                    <a:p>
                      <a:r>
                        <a:rPr lang="en-GB" sz="1600" baseline="0" dirty="0">
                          <a:latin typeface="+mj-lt"/>
                          <a:cs typeface="Leelawadee" panose="020B0502040204020203" pitchFamily="34" charset="-34"/>
                        </a:rPr>
                        <a:t>Width = 300</a:t>
                      </a:r>
                    </a:p>
                    <a:p>
                      <a:r>
                        <a:rPr lang="en-GB" sz="1600" baseline="0" dirty="0">
                          <a:latin typeface="+mj-lt"/>
                          <a:cs typeface="Leelawadee" panose="020B0502040204020203" pitchFamily="34" charset="-34"/>
                        </a:rPr>
                        <a:t>Colour depth = 4</a:t>
                      </a:r>
                      <a:endParaRPr lang="en-GB" sz="1600" dirty="0">
                        <a:latin typeface="+mj-lt"/>
                        <a:cs typeface="Leelawadee" panose="020B0502040204020203" pitchFamily="34" charset="-34"/>
                      </a:endParaRPr>
                    </a:p>
                  </a:txBody>
                  <a:tcPr/>
                </a:tc>
                <a:tc>
                  <a:txBody>
                    <a:bodyPr/>
                    <a:lstStyle/>
                    <a:p>
                      <a:endParaRPr lang="en-GB" sz="1600" dirty="0">
                        <a:latin typeface="+mj-lt"/>
                        <a:cs typeface="Leelawadee" panose="020B0502040204020203" pitchFamily="34" charset="-34"/>
                      </a:endParaRPr>
                    </a:p>
                    <a:p>
                      <a:endParaRPr lang="en-GB" sz="1600" dirty="0">
                        <a:latin typeface="+mj-lt"/>
                        <a:cs typeface="Leelawadee" panose="020B0502040204020203" pitchFamily="34" charset="-34"/>
                      </a:endParaRPr>
                    </a:p>
                    <a:p>
                      <a:endParaRPr lang="en-GB" sz="1600" dirty="0">
                        <a:latin typeface="+mj-lt"/>
                        <a:cs typeface="Leelawadee" panose="020B0502040204020203" pitchFamily="34" charset="-34"/>
                      </a:endParaRPr>
                    </a:p>
                    <a:p>
                      <a:endParaRPr lang="en-GB" sz="1600" dirty="0">
                        <a:latin typeface="+mj-lt"/>
                        <a:cs typeface="Leelawadee" panose="020B0502040204020203" pitchFamily="34" charset="-34"/>
                      </a:endParaRPr>
                    </a:p>
                  </a:txBody>
                  <a:tcPr/>
                </a:tc>
                <a:tc>
                  <a:txBody>
                    <a:bodyPr/>
                    <a:lstStyle/>
                    <a:p>
                      <a:endParaRPr lang="en-GB" sz="1600" dirty="0">
                        <a:latin typeface="+mj-lt"/>
                        <a:cs typeface="Leelawadee" panose="020B0502040204020203" pitchFamily="34" charset="-34"/>
                      </a:endParaRPr>
                    </a:p>
                  </a:txBody>
                  <a:tcPr/>
                </a:tc>
                <a:tc>
                  <a:txBody>
                    <a:bodyPr/>
                    <a:lstStyle/>
                    <a:p>
                      <a:endParaRPr lang="en-GB" sz="1600" u="sng" dirty="0">
                        <a:latin typeface="+mj-lt"/>
                        <a:cs typeface="Leelawadee" panose="020B0502040204020203" pitchFamily="34" charset="-34"/>
                      </a:endParaRPr>
                    </a:p>
                  </a:txBody>
                  <a:tcPr/>
                </a:tc>
                <a:extLst>
                  <a:ext uri="{0D108BD9-81ED-4DB2-BD59-A6C34878D82A}">
                    <a16:rowId xmlns:a16="http://schemas.microsoft.com/office/drawing/2014/main" val="3306915387"/>
                  </a:ext>
                </a:extLst>
              </a:tr>
              <a:tr h="370840">
                <a:tc>
                  <a:txBody>
                    <a:bodyPr/>
                    <a:lstStyle/>
                    <a:p>
                      <a:r>
                        <a:rPr lang="en-GB" sz="1600" dirty="0">
                          <a:latin typeface="+mj-lt"/>
                          <a:cs typeface="Leelawadee" panose="020B0502040204020203" pitchFamily="34" charset="-34"/>
                        </a:rPr>
                        <a:t>Height = 400</a:t>
                      </a:r>
                    </a:p>
                    <a:p>
                      <a:r>
                        <a:rPr lang="en-GB" sz="1600" dirty="0">
                          <a:latin typeface="+mj-lt"/>
                          <a:cs typeface="Leelawadee" panose="020B0502040204020203" pitchFamily="34" charset="-34"/>
                        </a:rPr>
                        <a:t>Width = 100</a:t>
                      </a:r>
                    </a:p>
                    <a:p>
                      <a:r>
                        <a:rPr lang="en-GB" sz="1600" dirty="0">
                          <a:latin typeface="+mj-lt"/>
                          <a:cs typeface="Leelawadee" panose="020B0502040204020203" pitchFamily="34" charset="-34"/>
                        </a:rPr>
                        <a:t>Colour depth = 8</a:t>
                      </a:r>
                    </a:p>
                  </a:txBody>
                  <a:tcPr/>
                </a:tc>
                <a:tc>
                  <a:txBody>
                    <a:bodyPr/>
                    <a:lstStyle/>
                    <a:p>
                      <a:endParaRPr lang="en-GB" sz="1600" dirty="0">
                        <a:latin typeface="+mj-lt"/>
                        <a:cs typeface="Leelawadee" panose="020B0502040204020203" pitchFamily="34" charset="-34"/>
                      </a:endParaRPr>
                    </a:p>
                    <a:p>
                      <a:endParaRPr lang="en-GB" sz="1600" dirty="0">
                        <a:latin typeface="+mj-lt"/>
                        <a:cs typeface="Leelawadee" panose="020B0502040204020203" pitchFamily="34" charset="-34"/>
                      </a:endParaRPr>
                    </a:p>
                    <a:p>
                      <a:endParaRPr lang="en-GB" sz="1600" dirty="0">
                        <a:latin typeface="+mj-lt"/>
                        <a:cs typeface="Leelawadee" panose="020B0502040204020203" pitchFamily="34" charset="-34"/>
                      </a:endParaRPr>
                    </a:p>
                    <a:p>
                      <a:endParaRPr lang="en-GB" sz="1600" dirty="0">
                        <a:latin typeface="+mj-lt"/>
                        <a:cs typeface="Leelawadee" panose="020B0502040204020203" pitchFamily="34" charset="-34"/>
                      </a:endParaRPr>
                    </a:p>
                  </a:txBody>
                  <a:tcPr/>
                </a:tc>
                <a:tc>
                  <a:txBody>
                    <a:bodyPr/>
                    <a:lstStyle/>
                    <a:p>
                      <a:endParaRPr lang="en-GB" sz="1600" dirty="0">
                        <a:latin typeface="+mj-lt"/>
                        <a:cs typeface="Leelawadee" panose="020B0502040204020203" pitchFamily="34" charset="-34"/>
                      </a:endParaRPr>
                    </a:p>
                  </a:txBody>
                  <a:tcPr/>
                </a:tc>
                <a:tc>
                  <a:txBody>
                    <a:bodyPr/>
                    <a:lstStyle/>
                    <a:p>
                      <a:endParaRPr lang="en-GB" sz="1600" u="sng" dirty="0">
                        <a:latin typeface="+mj-lt"/>
                        <a:cs typeface="Leelawadee" panose="020B0502040204020203" pitchFamily="34" charset="-34"/>
                      </a:endParaRPr>
                    </a:p>
                  </a:txBody>
                  <a:tcPr/>
                </a:tc>
                <a:extLst>
                  <a:ext uri="{0D108BD9-81ED-4DB2-BD59-A6C34878D82A}">
                    <a16:rowId xmlns:a16="http://schemas.microsoft.com/office/drawing/2014/main" val="814061938"/>
                  </a:ext>
                </a:extLst>
              </a:tr>
            </a:tbl>
          </a:graphicData>
        </a:graphic>
      </p:graphicFrame>
      <p:graphicFrame>
        <p:nvGraphicFramePr>
          <p:cNvPr id="9" name="Table 8"/>
          <p:cNvGraphicFramePr>
            <a:graphicFrameLocks noGrp="1"/>
          </p:cNvGraphicFramePr>
          <p:nvPr>
            <p:extLst/>
          </p:nvPr>
        </p:nvGraphicFramePr>
        <p:xfrm>
          <a:off x="7962627" y="3597198"/>
          <a:ext cx="3738836" cy="2966720"/>
        </p:xfrm>
        <a:graphic>
          <a:graphicData uri="http://schemas.openxmlformats.org/drawingml/2006/table">
            <a:tbl>
              <a:tblPr firstRow="1" bandRow="1">
                <a:tableStyleId>{5940675A-B579-460E-94D1-54222C63F5DA}</a:tableStyleId>
              </a:tblPr>
              <a:tblGrid>
                <a:gridCol w="2049905">
                  <a:extLst>
                    <a:ext uri="{9D8B030D-6E8A-4147-A177-3AD203B41FA5}">
                      <a16:colId xmlns:a16="http://schemas.microsoft.com/office/drawing/2014/main" val="1387041608"/>
                    </a:ext>
                  </a:extLst>
                </a:gridCol>
                <a:gridCol w="1688931">
                  <a:extLst>
                    <a:ext uri="{9D8B030D-6E8A-4147-A177-3AD203B41FA5}">
                      <a16:colId xmlns:a16="http://schemas.microsoft.com/office/drawing/2014/main" val="3843532988"/>
                    </a:ext>
                  </a:extLst>
                </a:gridCol>
              </a:tblGrid>
              <a:tr h="370840">
                <a:tc>
                  <a:txBody>
                    <a:bodyPr/>
                    <a:lstStyle/>
                    <a:p>
                      <a:r>
                        <a:rPr lang="en-GB" sz="1400" b="1" dirty="0">
                          <a:latin typeface="Leelawadee" panose="020B0502040204020203" pitchFamily="34" charset="-34"/>
                          <a:cs typeface="Leelawadee" panose="020B0502040204020203" pitchFamily="34" charset="-34"/>
                        </a:rPr>
                        <a:t>Bit</a:t>
                      </a:r>
                    </a:p>
                  </a:txBody>
                  <a:tcPr/>
                </a:tc>
                <a:tc>
                  <a:txBody>
                    <a:bodyPr/>
                    <a:lstStyle/>
                    <a:p>
                      <a:r>
                        <a:rPr lang="en-GB" sz="1400" dirty="0">
                          <a:latin typeface="Leelawadee" panose="020B0502040204020203" pitchFamily="34" charset="-34"/>
                          <a:cs typeface="Leelawadee" panose="020B0502040204020203" pitchFamily="34" charset="-34"/>
                        </a:rPr>
                        <a:t>Single 1 or 0</a:t>
                      </a:r>
                    </a:p>
                  </a:txBody>
                  <a:tcPr/>
                </a:tc>
                <a:extLst>
                  <a:ext uri="{0D108BD9-81ED-4DB2-BD59-A6C34878D82A}">
                    <a16:rowId xmlns:a16="http://schemas.microsoft.com/office/drawing/2014/main" val="1586233071"/>
                  </a:ext>
                </a:extLst>
              </a:tr>
              <a:tr h="370840">
                <a:tc>
                  <a:txBody>
                    <a:bodyPr/>
                    <a:lstStyle/>
                    <a:p>
                      <a:r>
                        <a:rPr lang="en-GB" sz="1400" b="1" dirty="0">
                          <a:latin typeface="Leelawadee" panose="020B0502040204020203" pitchFamily="34" charset="-34"/>
                          <a:cs typeface="Leelawadee" panose="020B0502040204020203" pitchFamily="34" charset="-34"/>
                        </a:rPr>
                        <a:t>Byte</a:t>
                      </a:r>
                    </a:p>
                  </a:txBody>
                  <a:tcPr/>
                </a:tc>
                <a:tc>
                  <a:txBody>
                    <a:bodyPr/>
                    <a:lstStyle/>
                    <a:p>
                      <a:r>
                        <a:rPr lang="en-GB" sz="1400" dirty="0">
                          <a:latin typeface="Leelawadee" panose="020B0502040204020203" pitchFamily="34" charset="-34"/>
                          <a:cs typeface="Leelawadee" panose="020B0502040204020203" pitchFamily="34" charset="-34"/>
                        </a:rPr>
                        <a:t>8 bits </a:t>
                      </a:r>
                    </a:p>
                  </a:txBody>
                  <a:tcPr/>
                </a:tc>
                <a:extLst>
                  <a:ext uri="{0D108BD9-81ED-4DB2-BD59-A6C34878D82A}">
                    <a16:rowId xmlns:a16="http://schemas.microsoft.com/office/drawing/2014/main" val="2364882842"/>
                  </a:ext>
                </a:extLst>
              </a:tr>
              <a:tr h="370840">
                <a:tc>
                  <a:txBody>
                    <a:bodyPr/>
                    <a:lstStyle/>
                    <a:p>
                      <a:r>
                        <a:rPr lang="en-GB" sz="1400" b="1" dirty="0">
                          <a:latin typeface="Leelawadee" panose="020B0502040204020203" pitchFamily="34" charset="-34"/>
                          <a:cs typeface="Leelawadee" panose="020B0502040204020203" pitchFamily="34" charset="-34"/>
                        </a:rPr>
                        <a:t>KB</a:t>
                      </a:r>
                    </a:p>
                  </a:txBody>
                  <a:tcPr/>
                </a:tc>
                <a:tc>
                  <a:txBody>
                    <a:bodyPr/>
                    <a:lstStyle/>
                    <a:p>
                      <a:r>
                        <a:rPr lang="en-GB" sz="1400" dirty="0">
                          <a:latin typeface="Leelawadee" panose="020B0502040204020203" pitchFamily="34" charset="-34"/>
                          <a:cs typeface="Leelawadee" panose="020B0502040204020203" pitchFamily="34" charset="-34"/>
                        </a:rPr>
                        <a:t>1000 B</a:t>
                      </a:r>
                    </a:p>
                  </a:txBody>
                  <a:tcPr/>
                </a:tc>
                <a:extLst>
                  <a:ext uri="{0D108BD9-81ED-4DB2-BD59-A6C34878D82A}">
                    <a16:rowId xmlns:a16="http://schemas.microsoft.com/office/drawing/2014/main" val="991283625"/>
                  </a:ext>
                </a:extLst>
              </a:tr>
              <a:tr h="370840">
                <a:tc>
                  <a:txBody>
                    <a:bodyPr/>
                    <a:lstStyle/>
                    <a:p>
                      <a:r>
                        <a:rPr lang="en-GB" sz="1400" b="1" dirty="0">
                          <a:latin typeface="Leelawadee" panose="020B0502040204020203" pitchFamily="34" charset="-34"/>
                          <a:cs typeface="Leelawadee" panose="020B0502040204020203" pitchFamily="34" charset="-34"/>
                        </a:rPr>
                        <a:t>MB</a:t>
                      </a:r>
                    </a:p>
                  </a:txBody>
                  <a:tcPr/>
                </a:tc>
                <a:tc>
                  <a:txBody>
                    <a:bodyPr/>
                    <a:lstStyle/>
                    <a:p>
                      <a:r>
                        <a:rPr lang="en-GB" sz="1400" dirty="0">
                          <a:latin typeface="Leelawadee" panose="020B0502040204020203" pitchFamily="34" charset="-34"/>
                          <a:cs typeface="Leelawadee" panose="020B0502040204020203" pitchFamily="34" charset="-34"/>
                        </a:rPr>
                        <a:t>1000 KB</a:t>
                      </a:r>
                    </a:p>
                  </a:txBody>
                  <a:tcPr/>
                </a:tc>
                <a:extLst>
                  <a:ext uri="{0D108BD9-81ED-4DB2-BD59-A6C34878D82A}">
                    <a16:rowId xmlns:a16="http://schemas.microsoft.com/office/drawing/2014/main" val="3420972695"/>
                  </a:ext>
                </a:extLst>
              </a:tr>
              <a:tr h="370840">
                <a:tc>
                  <a:txBody>
                    <a:bodyPr/>
                    <a:lstStyle/>
                    <a:p>
                      <a:r>
                        <a:rPr lang="en-GB" sz="1400" b="1" dirty="0">
                          <a:latin typeface="Leelawadee" panose="020B0502040204020203" pitchFamily="34" charset="-34"/>
                          <a:cs typeface="Leelawadee" panose="020B0502040204020203" pitchFamily="34" charset="-34"/>
                        </a:rPr>
                        <a:t>GB</a:t>
                      </a:r>
                    </a:p>
                  </a:txBody>
                  <a:tcPr/>
                </a:tc>
                <a:tc>
                  <a:txBody>
                    <a:bodyPr/>
                    <a:lstStyle/>
                    <a:p>
                      <a:r>
                        <a:rPr lang="en-GB" sz="1400" dirty="0">
                          <a:latin typeface="Leelawadee" panose="020B0502040204020203" pitchFamily="34" charset="-34"/>
                          <a:cs typeface="Leelawadee" panose="020B0502040204020203" pitchFamily="34" charset="-34"/>
                        </a:rPr>
                        <a:t>1000 MB</a:t>
                      </a:r>
                    </a:p>
                  </a:txBody>
                  <a:tcPr/>
                </a:tc>
                <a:extLst>
                  <a:ext uri="{0D108BD9-81ED-4DB2-BD59-A6C34878D82A}">
                    <a16:rowId xmlns:a16="http://schemas.microsoft.com/office/drawing/2014/main" val="2985640818"/>
                  </a:ext>
                </a:extLst>
              </a:tr>
              <a:tr h="370840">
                <a:tc>
                  <a:txBody>
                    <a:bodyPr/>
                    <a:lstStyle/>
                    <a:p>
                      <a:r>
                        <a:rPr lang="en-GB" sz="1400" b="1" dirty="0">
                          <a:latin typeface="Leelawadee" panose="020B0502040204020203" pitchFamily="34" charset="-34"/>
                          <a:cs typeface="Leelawadee" panose="020B0502040204020203" pitchFamily="34" charset="-34"/>
                        </a:rPr>
                        <a:t>TB</a:t>
                      </a:r>
                    </a:p>
                  </a:txBody>
                  <a:tcPr/>
                </a:tc>
                <a:tc>
                  <a:txBody>
                    <a:bodyPr/>
                    <a:lstStyle/>
                    <a:p>
                      <a:r>
                        <a:rPr lang="en-GB" sz="1400" dirty="0">
                          <a:latin typeface="Leelawadee" panose="020B0502040204020203" pitchFamily="34" charset="-34"/>
                          <a:cs typeface="Leelawadee" panose="020B0502040204020203" pitchFamily="34" charset="-34"/>
                        </a:rPr>
                        <a:t>1000 GB</a:t>
                      </a:r>
                    </a:p>
                  </a:txBody>
                  <a:tcPr/>
                </a:tc>
                <a:extLst>
                  <a:ext uri="{0D108BD9-81ED-4DB2-BD59-A6C34878D82A}">
                    <a16:rowId xmlns:a16="http://schemas.microsoft.com/office/drawing/2014/main" val="1899046984"/>
                  </a:ext>
                </a:extLst>
              </a:tr>
              <a:tr h="370840">
                <a:tc>
                  <a:txBody>
                    <a:bodyPr/>
                    <a:lstStyle/>
                    <a:p>
                      <a:r>
                        <a:rPr lang="en-GB" sz="1400" b="1" dirty="0">
                          <a:latin typeface="Leelawadee" panose="020B0502040204020203" pitchFamily="34" charset="-34"/>
                          <a:cs typeface="Leelawadee" panose="020B0502040204020203" pitchFamily="34" charset="-34"/>
                        </a:rPr>
                        <a:t>PB</a:t>
                      </a:r>
                    </a:p>
                  </a:txBody>
                  <a:tcPr/>
                </a:tc>
                <a:tc>
                  <a:txBody>
                    <a:bodyPr/>
                    <a:lstStyle/>
                    <a:p>
                      <a:r>
                        <a:rPr lang="en-GB" sz="1400" dirty="0">
                          <a:latin typeface="Leelawadee" panose="020B0502040204020203" pitchFamily="34" charset="-34"/>
                          <a:cs typeface="Leelawadee" panose="020B0502040204020203" pitchFamily="34" charset="-34"/>
                        </a:rPr>
                        <a:t>1000 TB</a:t>
                      </a:r>
                    </a:p>
                  </a:txBody>
                  <a:tcPr/>
                </a:tc>
                <a:extLst>
                  <a:ext uri="{0D108BD9-81ED-4DB2-BD59-A6C34878D82A}">
                    <a16:rowId xmlns:a16="http://schemas.microsoft.com/office/drawing/2014/main" val="1402147632"/>
                  </a:ext>
                </a:extLst>
              </a:tr>
              <a:tr h="370840">
                <a:tc>
                  <a:txBody>
                    <a:bodyPr/>
                    <a:lstStyle/>
                    <a:p>
                      <a:r>
                        <a:rPr lang="en-GB" sz="1400" b="1" dirty="0">
                          <a:latin typeface="Leelawadee" panose="020B0502040204020203" pitchFamily="34" charset="-34"/>
                          <a:cs typeface="Leelawadee" panose="020B0502040204020203" pitchFamily="34" charset="-34"/>
                        </a:rPr>
                        <a:t>EB</a:t>
                      </a:r>
                    </a:p>
                  </a:txBody>
                  <a:tcPr/>
                </a:tc>
                <a:tc>
                  <a:txBody>
                    <a:bodyPr/>
                    <a:lstStyle/>
                    <a:p>
                      <a:r>
                        <a:rPr lang="en-GB" sz="1400" dirty="0">
                          <a:latin typeface="Leelawadee" panose="020B0502040204020203" pitchFamily="34" charset="-34"/>
                          <a:cs typeface="Leelawadee" panose="020B0502040204020203" pitchFamily="34" charset="-34"/>
                        </a:rPr>
                        <a:t>1000 PB</a:t>
                      </a:r>
                    </a:p>
                  </a:txBody>
                  <a:tcPr/>
                </a:tc>
                <a:extLst>
                  <a:ext uri="{0D108BD9-81ED-4DB2-BD59-A6C34878D82A}">
                    <a16:rowId xmlns:a16="http://schemas.microsoft.com/office/drawing/2014/main" val="1660974545"/>
                  </a:ext>
                </a:extLst>
              </a:tr>
            </a:tbl>
          </a:graphicData>
        </a:graphic>
      </p:graphicFrame>
      <p:sp>
        <p:nvSpPr>
          <p:cNvPr id="10" name="Rectangle 9"/>
          <p:cNvSpPr/>
          <p:nvPr/>
        </p:nvSpPr>
        <p:spPr>
          <a:xfrm>
            <a:off x="271463" y="2322851"/>
            <a:ext cx="11444286" cy="55819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mj-lt"/>
              </a:rPr>
              <a:t>Calculate the file size of each image using the details below. Show your working out. NO CALCULATOR ALLOWED!</a:t>
            </a:r>
          </a:p>
        </p:txBody>
      </p:sp>
    </p:spTree>
    <p:extLst>
      <p:ext uri="{BB962C8B-B14F-4D97-AF65-F5344CB8AC3E}">
        <p14:creationId xmlns:p14="http://schemas.microsoft.com/office/powerpoint/2010/main" val="151802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58DB212-BFA2-403F-85EF-DFD3FF6D973A}" type="slidenum">
              <a:rPr lang="en-US" noProof="0" smtClean="0"/>
              <a:pPr/>
              <a:t>13</a:t>
            </a:fld>
            <a:endParaRPr lang="en-US" noProof="0"/>
          </a:p>
        </p:txBody>
      </p:sp>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Memory requirements</a:t>
            </a:r>
          </a:p>
        </p:txBody>
      </p:sp>
      <p:sp>
        <p:nvSpPr>
          <p:cNvPr id="4" name="TextBox 3"/>
          <p:cNvSpPr txBox="1"/>
          <p:nvPr/>
        </p:nvSpPr>
        <p:spPr>
          <a:xfrm>
            <a:off x="157163" y="722154"/>
            <a:ext cx="6515100" cy="400110"/>
          </a:xfrm>
          <a:prstGeom prst="rect">
            <a:avLst/>
          </a:prstGeom>
          <a:noFill/>
        </p:spPr>
        <p:txBody>
          <a:bodyPr wrap="square" rtlCol="0">
            <a:spAutoFit/>
          </a:bodyPr>
          <a:lstStyle/>
          <a:p>
            <a:r>
              <a:rPr lang="en-GB" sz="2000" u="sng" dirty="0">
                <a:latin typeface="+mj-lt"/>
              </a:rPr>
              <a:t>Formula:</a:t>
            </a:r>
          </a:p>
        </p:txBody>
      </p:sp>
      <p:sp>
        <p:nvSpPr>
          <p:cNvPr id="5" name="Rectangle 4"/>
          <p:cNvSpPr/>
          <p:nvPr/>
        </p:nvSpPr>
        <p:spPr>
          <a:xfrm>
            <a:off x="271462" y="1122264"/>
            <a:ext cx="11444287" cy="1119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t>HEIGHT </a:t>
            </a:r>
            <a:r>
              <a:rPr lang="en-GB" sz="4000"/>
              <a:t>* WIDTH </a:t>
            </a:r>
            <a:r>
              <a:rPr lang="en-GB" sz="4000" dirty="0"/>
              <a:t>* COLOUR DEPTH</a:t>
            </a:r>
          </a:p>
        </p:txBody>
      </p:sp>
      <p:graphicFrame>
        <p:nvGraphicFramePr>
          <p:cNvPr id="8" name="Table 7"/>
          <p:cNvGraphicFramePr>
            <a:graphicFrameLocks noGrp="1"/>
          </p:cNvGraphicFramePr>
          <p:nvPr>
            <p:extLst/>
          </p:nvPr>
        </p:nvGraphicFramePr>
        <p:xfrm>
          <a:off x="271463" y="3002608"/>
          <a:ext cx="7372354" cy="3571240"/>
        </p:xfrm>
        <a:graphic>
          <a:graphicData uri="http://schemas.openxmlformats.org/drawingml/2006/table">
            <a:tbl>
              <a:tblPr firstRow="1" bandRow="1">
                <a:tableStyleId>{5940675A-B579-460E-94D1-54222C63F5DA}</a:tableStyleId>
              </a:tblPr>
              <a:tblGrid>
                <a:gridCol w="1771650">
                  <a:extLst>
                    <a:ext uri="{9D8B030D-6E8A-4147-A177-3AD203B41FA5}">
                      <a16:colId xmlns:a16="http://schemas.microsoft.com/office/drawing/2014/main" val="1381257106"/>
                    </a:ext>
                  </a:extLst>
                </a:gridCol>
                <a:gridCol w="1743075">
                  <a:extLst>
                    <a:ext uri="{9D8B030D-6E8A-4147-A177-3AD203B41FA5}">
                      <a16:colId xmlns:a16="http://schemas.microsoft.com/office/drawing/2014/main" val="273065861"/>
                    </a:ext>
                  </a:extLst>
                </a:gridCol>
                <a:gridCol w="1885951">
                  <a:extLst>
                    <a:ext uri="{9D8B030D-6E8A-4147-A177-3AD203B41FA5}">
                      <a16:colId xmlns:a16="http://schemas.microsoft.com/office/drawing/2014/main" val="2595048270"/>
                    </a:ext>
                  </a:extLst>
                </a:gridCol>
                <a:gridCol w="1971678">
                  <a:extLst>
                    <a:ext uri="{9D8B030D-6E8A-4147-A177-3AD203B41FA5}">
                      <a16:colId xmlns:a16="http://schemas.microsoft.com/office/drawing/2014/main" val="2055315939"/>
                    </a:ext>
                  </a:extLst>
                </a:gridCol>
              </a:tblGrid>
              <a:tr h="370840">
                <a:tc>
                  <a:txBody>
                    <a:bodyPr/>
                    <a:lstStyle/>
                    <a:p>
                      <a:r>
                        <a:rPr lang="en-GB" sz="1600" dirty="0">
                          <a:latin typeface="+mj-lt"/>
                          <a:cs typeface="Leelawadee" panose="020B0502040204020203" pitchFamily="34" charset="-34"/>
                        </a:rPr>
                        <a:t>Image</a:t>
                      </a:r>
                    </a:p>
                  </a:txBody>
                  <a:tcPr>
                    <a:solidFill>
                      <a:schemeClr val="bg1">
                        <a:lumMod val="85000"/>
                      </a:schemeClr>
                    </a:solidFill>
                  </a:tcPr>
                </a:tc>
                <a:tc>
                  <a:txBody>
                    <a:bodyPr/>
                    <a:lstStyle/>
                    <a:p>
                      <a:r>
                        <a:rPr lang="en-GB" sz="1600" dirty="0">
                          <a:latin typeface="+mj-lt"/>
                          <a:cs typeface="Leelawadee" panose="020B0502040204020203" pitchFamily="34" charset="-34"/>
                        </a:rPr>
                        <a:t>Size in bits</a:t>
                      </a:r>
                    </a:p>
                  </a:txBody>
                  <a:tcPr>
                    <a:solidFill>
                      <a:schemeClr val="bg1">
                        <a:lumMod val="85000"/>
                      </a:schemeClr>
                    </a:solidFill>
                  </a:tcPr>
                </a:tc>
                <a:tc>
                  <a:txBody>
                    <a:bodyPr/>
                    <a:lstStyle/>
                    <a:p>
                      <a:r>
                        <a:rPr lang="en-GB" sz="1600" dirty="0">
                          <a:latin typeface="+mj-lt"/>
                          <a:cs typeface="Leelawadee" panose="020B0502040204020203" pitchFamily="34" charset="-34"/>
                        </a:rPr>
                        <a:t>Size in</a:t>
                      </a:r>
                      <a:r>
                        <a:rPr lang="en-GB" sz="1600" baseline="0" dirty="0">
                          <a:latin typeface="+mj-lt"/>
                          <a:cs typeface="Leelawadee" panose="020B0502040204020203" pitchFamily="34" charset="-34"/>
                        </a:rPr>
                        <a:t> bytes</a:t>
                      </a:r>
                      <a:endParaRPr lang="en-GB" sz="1600" dirty="0">
                        <a:latin typeface="+mj-lt"/>
                        <a:cs typeface="Leelawadee" panose="020B0502040204020203" pitchFamily="34" charset="-34"/>
                      </a:endParaRPr>
                    </a:p>
                  </a:txBody>
                  <a:tcPr>
                    <a:solidFill>
                      <a:schemeClr val="bg1">
                        <a:lumMod val="85000"/>
                      </a:schemeClr>
                    </a:solidFill>
                  </a:tcPr>
                </a:tc>
                <a:tc>
                  <a:txBody>
                    <a:bodyPr/>
                    <a:lstStyle/>
                    <a:p>
                      <a:r>
                        <a:rPr lang="en-GB" sz="1600" dirty="0">
                          <a:latin typeface="+mj-lt"/>
                          <a:cs typeface="Leelawadee" panose="020B0502040204020203" pitchFamily="34" charset="-34"/>
                        </a:rPr>
                        <a:t>Size</a:t>
                      </a:r>
                      <a:r>
                        <a:rPr lang="en-GB" sz="1600" baseline="0" dirty="0">
                          <a:latin typeface="+mj-lt"/>
                          <a:cs typeface="Leelawadee" panose="020B0502040204020203" pitchFamily="34" charset="-34"/>
                        </a:rPr>
                        <a:t> in MB</a:t>
                      </a:r>
                      <a:endParaRPr lang="en-GB" sz="1600" dirty="0">
                        <a:latin typeface="+mj-lt"/>
                        <a:cs typeface="Leelawadee" panose="020B0502040204020203" pitchFamily="34" charset="-34"/>
                      </a:endParaRPr>
                    </a:p>
                  </a:txBody>
                  <a:tcPr>
                    <a:solidFill>
                      <a:schemeClr val="bg1">
                        <a:lumMod val="85000"/>
                      </a:schemeClr>
                    </a:solidFill>
                  </a:tcPr>
                </a:tc>
                <a:extLst>
                  <a:ext uri="{0D108BD9-81ED-4DB2-BD59-A6C34878D82A}">
                    <a16:rowId xmlns:a16="http://schemas.microsoft.com/office/drawing/2014/main" val="3957194750"/>
                  </a:ext>
                </a:extLst>
              </a:tr>
              <a:tr h="370840">
                <a:tc>
                  <a:txBody>
                    <a:bodyPr/>
                    <a:lstStyle/>
                    <a:p>
                      <a:r>
                        <a:rPr lang="en-GB" sz="1600" dirty="0">
                          <a:latin typeface="+mj-lt"/>
                          <a:cs typeface="Leelawadee" panose="020B0502040204020203" pitchFamily="34" charset="-34"/>
                        </a:rPr>
                        <a:t>Height</a:t>
                      </a:r>
                      <a:r>
                        <a:rPr lang="en-GB" sz="1600" baseline="0" dirty="0">
                          <a:latin typeface="+mj-lt"/>
                          <a:cs typeface="Leelawadee" panose="020B0502040204020203" pitchFamily="34" charset="-34"/>
                        </a:rPr>
                        <a:t> = 600</a:t>
                      </a:r>
                    </a:p>
                    <a:p>
                      <a:r>
                        <a:rPr lang="en-GB" sz="1600" baseline="0" dirty="0">
                          <a:latin typeface="+mj-lt"/>
                          <a:cs typeface="Leelawadee" panose="020B0502040204020203" pitchFamily="34" charset="-34"/>
                        </a:rPr>
                        <a:t>Width = 800</a:t>
                      </a:r>
                    </a:p>
                    <a:p>
                      <a:r>
                        <a:rPr lang="en-GB" sz="1600" baseline="0" dirty="0">
                          <a:latin typeface="+mj-lt"/>
                          <a:cs typeface="Leelawadee" panose="020B0502040204020203" pitchFamily="34" charset="-34"/>
                        </a:rPr>
                        <a:t>Colour depth = 2</a:t>
                      </a:r>
                      <a:endParaRPr lang="en-GB" sz="1600"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600 x 800 = 480,000 x 2</a:t>
                      </a:r>
                      <a:r>
                        <a:rPr lang="en-GB" sz="1600" baseline="0" dirty="0">
                          <a:latin typeface="+mj-lt"/>
                          <a:cs typeface="Leelawadee" panose="020B0502040204020203" pitchFamily="34" charset="-34"/>
                        </a:rPr>
                        <a:t> = </a:t>
                      </a:r>
                      <a:r>
                        <a:rPr lang="en-GB" sz="1600" u="sng" baseline="0" dirty="0">
                          <a:latin typeface="+mj-lt"/>
                          <a:cs typeface="Leelawadee" panose="020B0502040204020203" pitchFamily="34" charset="-34"/>
                        </a:rPr>
                        <a:t>960,000</a:t>
                      </a:r>
                      <a:endParaRPr lang="en-GB" sz="1600" u="sng"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960,000/8 = </a:t>
                      </a:r>
                      <a:r>
                        <a:rPr lang="en-GB" sz="1600" u="sng" dirty="0">
                          <a:effectLst/>
                          <a:latin typeface="+mj-lt"/>
                          <a:cs typeface="Leelawadee" panose="020B0502040204020203" pitchFamily="34" charset="-34"/>
                        </a:rPr>
                        <a:t>120,000</a:t>
                      </a:r>
                    </a:p>
                  </a:txBody>
                  <a:tcPr/>
                </a:tc>
                <a:tc>
                  <a:txBody>
                    <a:bodyPr/>
                    <a:lstStyle/>
                    <a:p>
                      <a:r>
                        <a:rPr lang="en-GB" sz="1600" dirty="0">
                          <a:latin typeface="+mj-lt"/>
                          <a:cs typeface="Leelawadee" panose="020B0502040204020203" pitchFamily="34" charset="-34"/>
                        </a:rPr>
                        <a:t>120,000 / 1000 = 120KB</a:t>
                      </a:r>
                    </a:p>
                    <a:p>
                      <a:r>
                        <a:rPr lang="en-GB" sz="1600" dirty="0">
                          <a:latin typeface="+mj-lt"/>
                          <a:cs typeface="Leelawadee" panose="020B0502040204020203" pitchFamily="34" charset="-34"/>
                        </a:rPr>
                        <a:t>120KB/</a:t>
                      </a:r>
                      <a:r>
                        <a:rPr lang="en-GB" sz="1600" baseline="0" dirty="0">
                          <a:latin typeface="+mj-lt"/>
                          <a:cs typeface="Leelawadee" panose="020B0502040204020203" pitchFamily="34" charset="-34"/>
                        </a:rPr>
                        <a:t> 1000 = </a:t>
                      </a:r>
                      <a:r>
                        <a:rPr lang="en-GB" sz="1600" u="sng" baseline="0" dirty="0">
                          <a:latin typeface="+mj-lt"/>
                          <a:cs typeface="Leelawadee" panose="020B0502040204020203" pitchFamily="34" charset="-34"/>
                        </a:rPr>
                        <a:t>0.12 MB</a:t>
                      </a:r>
                      <a:endParaRPr lang="en-GB" sz="1600" u="sng" dirty="0">
                        <a:latin typeface="+mj-lt"/>
                        <a:cs typeface="Leelawadee" panose="020B0502040204020203" pitchFamily="34" charset="-34"/>
                      </a:endParaRPr>
                    </a:p>
                  </a:txBody>
                  <a:tcPr/>
                </a:tc>
                <a:extLst>
                  <a:ext uri="{0D108BD9-81ED-4DB2-BD59-A6C34878D82A}">
                    <a16:rowId xmlns:a16="http://schemas.microsoft.com/office/drawing/2014/main" val="1177443133"/>
                  </a:ext>
                </a:extLst>
              </a:tr>
              <a:tr h="370840">
                <a:tc>
                  <a:txBody>
                    <a:bodyPr/>
                    <a:lstStyle/>
                    <a:p>
                      <a:r>
                        <a:rPr lang="en-GB" sz="1600" dirty="0">
                          <a:latin typeface="+mj-lt"/>
                          <a:cs typeface="Leelawadee" panose="020B0502040204020203" pitchFamily="34" charset="-34"/>
                        </a:rPr>
                        <a:t>Height</a:t>
                      </a:r>
                      <a:r>
                        <a:rPr lang="en-GB" sz="1600" baseline="0" dirty="0">
                          <a:latin typeface="+mj-lt"/>
                          <a:cs typeface="Leelawadee" panose="020B0502040204020203" pitchFamily="34" charset="-34"/>
                        </a:rPr>
                        <a:t> = 200</a:t>
                      </a:r>
                    </a:p>
                    <a:p>
                      <a:r>
                        <a:rPr lang="en-GB" sz="1600" baseline="0" dirty="0">
                          <a:latin typeface="+mj-lt"/>
                          <a:cs typeface="Leelawadee" panose="020B0502040204020203" pitchFamily="34" charset="-34"/>
                        </a:rPr>
                        <a:t>Width = 300</a:t>
                      </a:r>
                    </a:p>
                    <a:p>
                      <a:r>
                        <a:rPr lang="en-GB" sz="1600" baseline="0" dirty="0">
                          <a:latin typeface="+mj-lt"/>
                          <a:cs typeface="Leelawadee" panose="020B0502040204020203" pitchFamily="34" charset="-34"/>
                        </a:rPr>
                        <a:t>Colour depth = 4</a:t>
                      </a:r>
                      <a:endParaRPr lang="en-GB" sz="1600"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200 x 300 = 60000 x 4 = </a:t>
                      </a:r>
                    </a:p>
                    <a:p>
                      <a:r>
                        <a:rPr lang="en-GB" sz="1600" u="sng" dirty="0">
                          <a:latin typeface="+mj-lt"/>
                          <a:cs typeface="Leelawadee" panose="020B0502040204020203" pitchFamily="34" charset="-34"/>
                        </a:rPr>
                        <a:t>240,000</a:t>
                      </a:r>
                    </a:p>
                    <a:p>
                      <a:endParaRPr lang="en-GB" sz="1600"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240,000/8</a:t>
                      </a:r>
                      <a:r>
                        <a:rPr lang="en-GB" sz="1600" baseline="0" dirty="0">
                          <a:latin typeface="+mj-lt"/>
                          <a:cs typeface="Leelawadee" panose="020B0502040204020203" pitchFamily="34" charset="-34"/>
                        </a:rPr>
                        <a:t> =</a:t>
                      </a:r>
                    </a:p>
                    <a:p>
                      <a:r>
                        <a:rPr lang="en-GB" sz="1600" baseline="0" dirty="0">
                          <a:latin typeface="+mj-lt"/>
                          <a:cs typeface="Leelawadee" panose="020B0502040204020203" pitchFamily="34" charset="-34"/>
                        </a:rPr>
                        <a:t>30,000</a:t>
                      </a:r>
                      <a:endParaRPr lang="en-GB" sz="1600"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30,000/1000 =</a:t>
                      </a:r>
                    </a:p>
                    <a:p>
                      <a:r>
                        <a:rPr lang="en-GB" sz="1600" dirty="0">
                          <a:latin typeface="+mj-lt"/>
                          <a:cs typeface="Leelawadee" panose="020B0502040204020203" pitchFamily="34" charset="-34"/>
                        </a:rPr>
                        <a:t>30 KB</a:t>
                      </a:r>
                    </a:p>
                    <a:p>
                      <a:r>
                        <a:rPr lang="en-GB" sz="1600" dirty="0">
                          <a:latin typeface="+mj-lt"/>
                          <a:cs typeface="Leelawadee" panose="020B0502040204020203" pitchFamily="34" charset="-34"/>
                        </a:rPr>
                        <a:t>30 KB/1000 =</a:t>
                      </a:r>
                    </a:p>
                    <a:p>
                      <a:r>
                        <a:rPr lang="en-GB" sz="1600" u="sng" dirty="0">
                          <a:latin typeface="+mj-lt"/>
                          <a:cs typeface="Leelawadee" panose="020B0502040204020203" pitchFamily="34" charset="-34"/>
                        </a:rPr>
                        <a:t>0.03 MB</a:t>
                      </a:r>
                    </a:p>
                  </a:txBody>
                  <a:tcPr/>
                </a:tc>
                <a:extLst>
                  <a:ext uri="{0D108BD9-81ED-4DB2-BD59-A6C34878D82A}">
                    <a16:rowId xmlns:a16="http://schemas.microsoft.com/office/drawing/2014/main" val="3306915387"/>
                  </a:ext>
                </a:extLst>
              </a:tr>
              <a:tr h="370840">
                <a:tc>
                  <a:txBody>
                    <a:bodyPr/>
                    <a:lstStyle/>
                    <a:p>
                      <a:r>
                        <a:rPr lang="en-GB" sz="1600" dirty="0">
                          <a:latin typeface="+mj-lt"/>
                          <a:cs typeface="Leelawadee" panose="020B0502040204020203" pitchFamily="34" charset="-34"/>
                        </a:rPr>
                        <a:t>Height = 400</a:t>
                      </a:r>
                    </a:p>
                    <a:p>
                      <a:r>
                        <a:rPr lang="en-GB" sz="1600" dirty="0">
                          <a:latin typeface="+mj-lt"/>
                          <a:cs typeface="Leelawadee" panose="020B0502040204020203" pitchFamily="34" charset="-34"/>
                        </a:rPr>
                        <a:t>Width = 100</a:t>
                      </a:r>
                    </a:p>
                    <a:p>
                      <a:r>
                        <a:rPr lang="en-GB" sz="1600" dirty="0">
                          <a:latin typeface="+mj-lt"/>
                          <a:cs typeface="Leelawadee" panose="020B0502040204020203" pitchFamily="34" charset="-34"/>
                        </a:rPr>
                        <a:t>Colour depth = 8</a:t>
                      </a:r>
                    </a:p>
                  </a:txBody>
                  <a:tcPr/>
                </a:tc>
                <a:tc>
                  <a:txBody>
                    <a:bodyPr/>
                    <a:lstStyle/>
                    <a:p>
                      <a:r>
                        <a:rPr lang="en-GB" sz="1600" dirty="0">
                          <a:latin typeface="+mj-lt"/>
                          <a:cs typeface="Leelawadee" panose="020B0502040204020203" pitchFamily="34" charset="-34"/>
                        </a:rPr>
                        <a:t>400 x</a:t>
                      </a:r>
                      <a:r>
                        <a:rPr lang="en-GB" sz="1600" baseline="0" dirty="0">
                          <a:latin typeface="+mj-lt"/>
                          <a:cs typeface="Leelawadee" panose="020B0502040204020203" pitchFamily="34" charset="-34"/>
                        </a:rPr>
                        <a:t> 100 =</a:t>
                      </a:r>
                    </a:p>
                    <a:p>
                      <a:r>
                        <a:rPr lang="en-GB" sz="1600" dirty="0">
                          <a:latin typeface="+mj-lt"/>
                          <a:cs typeface="Leelawadee" panose="020B0502040204020203" pitchFamily="34" charset="-34"/>
                        </a:rPr>
                        <a:t>40,000 x 8 =</a:t>
                      </a:r>
                    </a:p>
                    <a:p>
                      <a:r>
                        <a:rPr lang="en-GB" sz="1600" dirty="0">
                          <a:latin typeface="+mj-lt"/>
                          <a:cs typeface="Leelawadee" panose="020B0502040204020203" pitchFamily="34" charset="-34"/>
                        </a:rPr>
                        <a:t>320,000</a:t>
                      </a:r>
                    </a:p>
                    <a:p>
                      <a:endParaRPr lang="en-GB" sz="1600" dirty="0">
                        <a:latin typeface="+mj-lt"/>
                        <a:cs typeface="Leelawadee" panose="020B0502040204020203" pitchFamily="34" charset="-34"/>
                      </a:endParaRPr>
                    </a:p>
                  </a:txBody>
                  <a:tcPr/>
                </a:tc>
                <a:tc>
                  <a:txBody>
                    <a:bodyPr/>
                    <a:lstStyle/>
                    <a:p>
                      <a:r>
                        <a:rPr lang="en-GB" sz="1600" dirty="0">
                          <a:latin typeface="+mj-lt"/>
                          <a:cs typeface="Leelawadee" panose="020B0502040204020203" pitchFamily="34" charset="-34"/>
                        </a:rPr>
                        <a:t>320,000/8 =</a:t>
                      </a:r>
                    </a:p>
                    <a:p>
                      <a:r>
                        <a:rPr lang="en-GB" sz="1600" dirty="0">
                          <a:latin typeface="+mj-lt"/>
                          <a:cs typeface="Leelawadee" panose="020B0502040204020203" pitchFamily="34" charset="-34"/>
                        </a:rPr>
                        <a:t>40,000</a:t>
                      </a:r>
                    </a:p>
                  </a:txBody>
                  <a:tcPr/>
                </a:tc>
                <a:tc>
                  <a:txBody>
                    <a:bodyPr/>
                    <a:lstStyle/>
                    <a:p>
                      <a:r>
                        <a:rPr lang="en-GB" sz="1600" dirty="0">
                          <a:latin typeface="+mj-lt"/>
                          <a:cs typeface="Leelawadee" panose="020B0502040204020203" pitchFamily="34" charset="-34"/>
                        </a:rPr>
                        <a:t>40,000</a:t>
                      </a:r>
                      <a:r>
                        <a:rPr lang="en-GB" sz="1600" baseline="0" dirty="0">
                          <a:latin typeface="+mj-lt"/>
                          <a:cs typeface="Leelawadee" panose="020B0502040204020203" pitchFamily="34" charset="-34"/>
                        </a:rPr>
                        <a:t> / 1000 =</a:t>
                      </a:r>
                    </a:p>
                    <a:p>
                      <a:r>
                        <a:rPr lang="en-GB" sz="1600" baseline="0" dirty="0">
                          <a:latin typeface="+mj-lt"/>
                          <a:cs typeface="Leelawadee" panose="020B0502040204020203" pitchFamily="34" charset="-34"/>
                        </a:rPr>
                        <a:t>40 KB</a:t>
                      </a:r>
                    </a:p>
                    <a:p>
                      <a:r>
                        <a:rPr lang="en-GB" sz="1600" baseline="0" dirty="0">
                          <a:latin typeface="+mj-lt"/>
                          <a:cs typeface="Leelawadee" panose="020B0502040204020203" pitchFamily="34" charset="-34"/>
                        </a:rPr>
                        <a:t>40 KB/1000</a:t>
                      </a:r>
                    </a:p>
                    <a:p>
                      <a:r>
                        <a:rPr lang="en-GB" sz="1600" u="sng" baseline="0" dirty="0">
                          <a:latin typeface="+mj-lt"/>
                          <a:cs typeface="Leelawadee" panose="020B0502040204020203" pitchFamily="34" charset="-34"/>
                        </a:rPr>
                        <a:t>0.04 MB</a:t>
                      </a:r>
                      <a:endParaRPr lang="en-GB" sz="1600" u="sng" dirty="0">
                        <a:latin typeface="+mj-lt"/>
                        <a:cs typeface="Leelawadee" panose="020B0502040204020203" pitchFamily="34" charset="-34"/>
                      </a:endParaRPr>
                    </a:p>
                  </a:txBody>
                  <a:tcPr/>
                </a:tc>
                <a:extLst>
                  <a:ext uri="{0D108BD9-81ED-4DB2-BD59-A6C34878D82A}">
                    <a16:rowId xmlns:a16="http://schemas.microsoft.com/office/drawing/2014/main" val="814061938"/>
                  </a:ext>
                </a:extLst>
              </a:tr>
            </a:tbl>
          </a:graphicData>
        </a:graphic>
      </p:graphicFrame>
      <p:graphicFrame>
        <p:nvGraphicFramePr>
          <p:cNvPr id="9" name="Table 8"/>
          <p:cNvGraphicFramePr>
            <a:graphicFrameLocks noGrp="1"/>
          </p:cNvGraphicFramePr>
          <p:nvPr>
            <p:extLst/>
          </p:nvPr>
        </p:nvGraphicFramePr>
        <p:xfrm>
          <a:off x="7962627" y="3597198"/>
          <a:ext cx="3738836" cy="2966720"/>
        </p:xfrm>
        <a:graphic>
          <a:graphicData uri="http://schemas.openxmlformats.org/drawingml/2006/table">
            <a:tbl>
              <a:tblPr firstRow="1" bandRow="1">
                <a:tableStyleId>{5940675A-B579-460E-94D1-54222C63F5DA}</a:tableStyleId>
              </a:tblPr>
              <a:tblGrid>
                <a:gridCol w="2049905">
                  <a:extLst>
                    <a:ext uri="{9D8B030D-6E8A-4147-A177-3AD203B41FA5}">
                      <a16:colId xmlns:a16="http://schemas.microsoft.com/office/drawing/2014/main" val="1387041608"/>
                    </a:ext>
                  </a:extLst>
                </a:gridCol>
                <a:gridCol w="1688931">
                  <a:extLst>
                    <a:ext uri="{9D8B030D-6E8A-4147-A177-3AD203B41FA5}">
                      <a16:colId xmlns:a16="http://schemas.microsoft.com/office/drawing/2014/main" val="3843532988"/>
                    </a:ext>
                  </a:extLst>
                </a:gridCol>
              </a:tblGrid>
              <a:tr h="370840">
                <a:tc>
                  <a:txBody>
                    <a:bodyPr/>
                    <a:lstStyle/>
                    <a:p>
                      <a:r>
                        <a:rPr lang="en-GB" sz="1400" b="1" dirty="0">
                          <a:latin typeface="Leelawadee" panose="020B0502040204020203" pitchFamily="34" charset="-34"/>
                          <a:cs typeface="Leelawadee" panose="020B0502040204020203" pitchFamily="34" charset="-34"/>
                        </a:rPr>
                        <a:t>Bit</a:t>
                      </a:r>
                    </a:p>
                  </a:txBody>
                  <a:tcPr/>
                </a:tc>
                <a:tc>
                  <a:txBody>
                    <a:bodyPr/>
                    <a:lstStyle/>
                    <a:p>
                      <a:r>
                        <a:rPr lang="en-GB" sz="1400" dirty="0">
                          <a:latin typeface="Leelawadee" panose="020B0502040204020203" pitchFamily="34" charset="-34"/>
                          <a:cs typeface="Leelawadee" panose="020B0502040204020203" pitchFamily="34" charset="-34"/>
                        </a:rPr>
                        <a:t>Single 1 or 0</a:t>
                      </a:r>
                    </a:p>
                  </a:txBody>
                  <a:tcPr/>
                </a:tc>
                <a:extLst>
                  <a:ext uri="{0D108BD9-81ED-4DB2-BD59-A6C34878D82A}">
                    <a16:rowId xmlns:a16="http://schemas.microsoft.com/office/drawing/2014/main" val="1586233071"/>
                  </a:ext>
                </a:extLst>
              </a:tr>
              <a:tr h="370840">
                <a:tc>
                  <a:txBody>
                    <a:bodyPr/>
                    <a:lstStyle/>
                    <a:p>
                      <a:r>
                        <a:rPr lang="en-GB" sz="1400" b="1" dirty="0">
                          <a:latin typeface="Leelawadee" panose="020B0502040204020203" pitchFamily="34" charset="-34"/>
                          <a:cs typeface="Leelawadee" panose="020B0502040204020203" pitchFamily="34" charset="-34"/>
                        </a:rPr>
                        <a:t>Byte</a:t>
                      </a:r>
                    </a:p>
                  </a:txBody>
                  <a:tcPr/>
                </a:tc>
                <a:tc>
                  <a:txBody>
                    <a:bodyPr/>
                    <a:lstStyle/>
                    <a:p>
                      <a:r>
                        <a:rPr lang="en-GB" sz="1400" dirty="0">
                          <a:latin typeface="Leelawadee" panose="020B0502040204020203" pitchFamily="34" charset="-34"/>
                          <a:cs typeface="Leelawadee" panose="020B0502040204020203" pitchFamily="34" charset="-34"/>
                        </a:rPr>
                        <a:t>8 bits </a:t>
                      </a:r>
                    </a:p>
                  </a:txBody>
                  <a:tcPr/>
                </a:tc>
                <a:extLst>
                  <a:ext uri="{0D108BD9-81ED-4DB2-BD59-A6C34878D82A}">
                    <a16:rowId xmlns:a16="http://schemas.microsoft.com/office/drawing/2014/main" val="2364882842"/>
                  </a:ext>
                </a:extLst>
              </a:tr>
              <a:tr h="370840">
                <a:tc>
                  <a:txBody>
                    <a:bodyPr/>
                    <a:lstStyle/>
                    <a:p>
                      <a:r>
                        <a:rPr lang="en-GB" sz="1400" b="1" dirty="0">
                          <a:latin typeface="Leelawadee" panose="020B0502040204020203" pitchFamily="34" charset="-34"/>
                          <a:cs typeface="Leelawadee" panose="020B0502040204020203" pitchFamily="34" charset="-34"/>
                        </a:rPr>
                        <a:t>KB</a:t>
                      </a:r>
                    </a:p>
                  </a:txBody>
                  <a:tcPr/>
                </a:tc>
                <a:tc>
                  <a:txBody>
                    <a:bodyPr/>
                    <a:lstStyle/>
                    <a:p>
                      <a:r>
                        <a:rPr lang="en-GB" sz="1400" dirty="0">
                          <a:latin typeface="Leelawadee" panose="020B0502040204020203" pitchFamily="34" charset="-34"/>
                          <a:cs typeface="Leelawadee" panose="020B0502040204020203" pitchFamily="34" charset="-34"/>
                        </a:rPr>
                        <a:t>1000 B</a:t>
                      </a:r>
                    </a:p>
                  </a:txBody>
                  <a:tcPr/>
                </a:tc>
                <a:extLst>
                  <a:ext uri="{0D108BD9-81ED-4DB2-BD59-A6C34878D82A}">
                    <a16:rowId xmlns:a16="http://schemas.microsoft.com/office/drawing/2014/main" val="991283625"/>
                  </a:ext>
                </a:extLst>
              </a:tr>
              <a:tr h="370840">
                <a:tc>
                  <a:txBody>
                    <a:bodyPr/>
                    <a:lstStyle/>
                    <a:p>
                      <a:r>
                        <a:rPr lang="en-GB" sz="1400" b="1" dirty="0">
                          <a:latin typeface="Leelawadee" panose="020B0502040204020203" pitchFamily="34" charset="-34"/>
                          <a:cs typeface="Leelawadee" panose="020B0502040204020203" pitchFamily="34" charset="-34"/>
                        </a:rPr>
                        <a:t>MB</a:t>
                      </a:r>
                    </a:p>
                  </a:txBody>
                  <a:tcPr/>
                </a:tc>
                <a:tc>
                  <a:txBody>
                    <a:bodyPr/>
                    <a:lstStyle/>
                    <a:p>
                      <a:r>
                        <a:rPr lang="en-GB" sz="1400" dirty="0">
                          <a:latin typeface="Leelawadee" panose="020B0502040204020203" pitchFamily="34" charset="-34"/>
                          <a:cs typeface="Leelawadee" panose="020B0502040204020203" pitchFamily="34" charset="-34"/>
                        </a:rPr>
                        <a:t>1000 KB</a:t>
                      </a:r>
                    </a:p>
                  </a:txBody>
                  <a:tcPr/>
                </a:tc>
                <a:extLst>
                  <a:ext uri="{0D108BD9-81ED-4DB2-BD59-A6C34878D82A}">
                    <a16:rowId xmlns:a16="http://schemas.microsoft.com/office/drawing/2014/main" val="3420972695"/>
                  </a:ext>
                </a:extLst>
              </a:tr>
              <a:tr h="370840">
                <a:tc>
                  <a:txBody>
                    <a:bodyPr/>
                    <a:lstStyle/>
                    <a:p>
                      <a:r>
                        <a:rPr lang="en-GB" sz="1400" b="1" dirty="0">
                          <a:latin typeface="Leelawadee" panose="020B0502040204020203" pitchFamily="34" charset="-34"/>
                          <a:cs typeface="Leelawadee" panose="020B0502040204020203" pitchFamily="34" charset="-34"/>
                        </a:rPr>
                        <a:t>GB</a:t>
                      </a:r>
                    </a:p>
                  </a:txBody>
                  <a:tcPr/>
                </a:tc>
                <a:tc>
                  <a:txBody>
                    <a:bodyPr/>
                    <a:lstStyle/>
                    <a:p>
                      <a:r>
                        <a:rPr lang="en-GB" sz="1400" dirty="0">
                          <a:latin typeface="Leelawadee" panose="020B0502040204020203" pitchFamily="34" charset="-34"/>
                          <a:cs typeface="Leelawadee" panose="020B0502040204020203" pitchFamily="34" charset="-34"/>
                        </a:rPr>
                        <a:t>1000 MB</a:t>
                      </a:r>
                    </a:p>
                  </a:txBody>
                  <a:tcPr/>
                </a:tc>
                <a:extLst>
                  <a:ext uri="{0D108BD9-81ED-4DB2-BD59-A6C34878D82A}">
                    <a16:rowId xmlns:a16="http://schemas.microsoft.com/office/drawing/2014/main" val="2985640818"/>
                  </a:ext>
                </a:extLst>
              </a:tr>
              <a:tr h="370840">
                <a:tc>
                  <a:txBody>
                    <a:bodyPr/>
                    <a:lstStyle/>
                    <a:p>
                      <a:r>
                        <a:rPr lang="en-GB" sz="1400" b="1" dirty="0">
                          <a:latin typeface="Leelawadee" panose="020B0502040204020203" pitchFamily="34" charset="-34"/>
                          <a:cs typeface="Leelawadee" panose="020B0502040204020203" pitchFamily="34" charset="-34"/>
                        </a:rPr>
                        <a:t>TB</a:t>
                      </a:r>
                    </a:p>
                  </a:txBody>
                  <a:tcPr/>
                </a:tc>
                <a:tc>
                  <a:txBody>
                    <a:bodyPr/>
                    <a:lstStyle/>
                    <a:p>
                      <a:r>
                        <a:rPr lang="en-GB" sz="1400" dirty="0">
                          <a:latin typeface="Leelawadee" panose="020B0502040204020203" pitchFamily="34" charset="-34"/>
                          <a:cs typeface="Leelawadee" panose="020B0502040204020203" pitchFamily="34" charset="-34"/>
                        </a:rPr>
                        <a:t>1000 GB</a:t>
                      </a:r>
                    </a:p>
                  </a:txBody>
                  <a:tcPr/>
                </a:tc>
                <a:extLst>
                  <a:ext uri="{0D108BD9-81ED-4DB2-BD59-A6C34878D82A}">
                    <a16:rowId xmlns:a16="http://schemas.microsoft.com/office/drawing/2014/main" val="1899046984"/>
                  </a:ext>
                </a:extLst>
              </a:tr>
              <a:tr h="370840">
                <a:tc>
                  <a:txBody>
                    <a:bodyPr/>
                    <a:lstStyle/>
                    <a:p>
                      <a:r>
                        <a:rPr lang="en-GB" sz="1400" b="1" dirty="0">
                          <a:latin typeface="Leelawadee" panose="020B0502040204020203" pitchFamily="34" charset="-34"/>
                          <a:cs typeface="Leelawadee" panose="020B0502040204020203" pitchFamily="34" charset="-34"/>
                        </a:rPr>
                        <a:t>PB</a:t>
                      </a:r>
                    </a:p>
                  </a:txBody>
                  <a:tcPr/>
                </a:tc>
                <a:tc>
                  <a:txBody>
                    <a:bodyPr/>
                    <a:lstStyle/>
                    <a:p>
                      <a:r>
                        <a:rPr lang="en-GB" sz="1400" dirty="0">
                          <a:latin typeface="Leelawadee" panose="020B0502040204020203" pitchFamily="34" charset="-34"/>
                          <a:cs typeface="Leelawadee" panose="020B0502040204020203" pitchFamily="34" charset="-34"/>
                        </a:rPr>
                        <a:t>1000 TB</a:t>
                      </a:r>
                    </a:p>
                  </a:txBody>
                  <a:tcPr/>
                </a:tc>
                <a:extLst>
                  <a:ext uri="{0D108BD9-81ED-4DB2-BD59-A6C34878D82A}">
                    <a16:rowId xmlns:a16="http://schemas.microsoft.com/office/drawing/2014/main" val="1402147632"/>
                  </a:ext>
                </a:extLst>
              </a:tr>
              <a:tr h="370840">
                <a:tc>
                  <a:txBody>
                    <a:bodyPr/>
                    <a:lstStyle/>
                    <a:p>
                      <a:r>
                        <a:rPr lang="en-GB" sz="1400" b="1" dirty="0">
                          <a:latin typeface="Leelawadee" panose="020B0502040204020203" pitchFamily="34" charset="-34"/>
                          <a:cs typeface="Leelawadee" panose="020B0502040204020203" pitchFamily="34" charset="-34"/>
                        </a:rPr>
                        <a:t>EB</a:t>
                      </a:r>
                    </a:p>
                  </a:txBody>
                  <a:tcPr/>
                </a:tc>
                <a:tc>
                  <a:txBody>
                    <a:bodyPr/>
                    <a:lstStyle/>
                    <a:p>
                      <a:r>
                        <a:rPr lang="en-GB" sz="1400" dirty="0">
                          <a:latin typeface="Leelawadee" panose="020B0502040204020203" pitchFamily="34" charset="-34"/>
                          <a:cs typeface="Leelawadee" panose="020B0502040204020203" pitchFamily="34" charset="-34"/>
                        </a:rPr>
                        <a:t>1000 PB</a:t>
                      </a:r>
                    </a:p>
                  </a:txBody>
                  <a:tcPr/>
                </a:tc>
                <a:extLst>
                  <a:ext uri="{0D108BD9-81ED-4DB2-BD59-A6C34878D82A}">
                    <a16:rowId xmlns:a16="http://schemas.microsoft.com/office/drawing/2014/main" val="1660974545"/>
                  </a:ext>
                </a:extLst>
              </a:tr>
            </a:tbl>
          </a:graphicData>
        </a:graphic>
      </p:graphicFrame>
      <p:sp>
        <p:nvSpPr>
          <p:cNvPr id="10" name="Rectangle 9"/>
          <p:cNvSpPr/>
          <p:nvPr/>
        </p:nvSpPr>
        <p:spPr>
          <a:xfrm>
            <a:off x="271463" y="2322851"/>
            <a:ext cx="11444286" cy="55819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mj-lt"/>
              </a:rPr>
              <a:t>Calculate the file size of each image using the details below. Show your working out. NO CALCULATOR ALLOWED!</a:t>
            </a:r>
          </a:p>
        </p:txBody>
      </p:sp>
    </p:spTree>
    <p:extLst>
      <p:ext uri="{BB962C8B-B14F-4D97-AF65-F5344CB8AC3E}">
        <p14:creationId xmlns:p14="http://schemas.microsoft.com/office/powerpoint/2010/main" val="3840382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Vector v Bitmap - Manipulation</a:t>
            </a:r>
          </a:p>
          <a:p>
            <a:r>
              <a:rPr lang="en-GB" dirty="0">
                <a:latin typeface="+mj-lt"/>
              </a:rPr>
              <a:t>Here is a comparison between an upscaled bitmap image and vector graphic.</a:t>
            </a:r>
          </a:p>
        </p:txBody>
      </p:sp>
      <p:pic>
        <p:nvPicPr>
          <p:cNvPr id="2" name="Picture 1">
            <a:extLst>
              <a:ext uri="{FF2B5EF4-FFF2-40B4-BE49-F238E27FC236}">
                <a16:creationId xmlns:a16="http://schemas.microsoft.com/office/drawing/2014/main" id="{4151F7C8-F563-4F3B-83EF-4F93924687B8}"/>
              </a:ext>
            </a:extLst>
          </p:cNvPr>
          <p:cNvPicPr>
            <a:picLocks noChangeAspect="1"/>
          </p:cNvPicPr>
          <p:nvPr/>
        </p:nvPicPr>
        <p:blipFill>
          <a:blip r:embed="rId3"/>
          <a:stretch>
            <a:fillRect/>
          </a:stretch>
        </p:blipFill>
        <p:spPr>
          <a:xfrm>
            <a:off x="2510725" y="1004485"/>
            <a:ext cx="6850252" cy="3853266"/>
          </a:xfrm>
          <a:prstGeom prst="rect">
            <a:avLst/>
          </a:prstGeom>
        </p:spPr>
      </p:pic>
      <p:sp>
        <p:nvSpPr>
          <p:cNvPr id="5" name="TextBox 4">
            <a:extLst>
              <a:ext uri="{FF2B5EF4-FFF2-40B4-BE49-F238E27FC236}">
                <a16:creationId xmlns:a16="http://schemas.microsoft.com/office/drawing/2014/main" id="{DB145E83-E412-4191-B6CD-CCF84C39B1DF}"/>
              </a:ext>
            </a:extLst>
          </p:cNvPr>
          <p:cNvSpPr txBox="1"/>
          <p:nvPr/>
        </p:nvSpPr>
        <p:spPr>
          <a:xfrm>
            <a:off x="2510725" y="4959458"/>
            <a:ext cx="6865750" cy="369332"/>
          </a:xfrm>
          <a:prstGeom prst="rect">
            <a:avLst/>
          </a:prstGeom>
          <a:noFill/>
        </p:spPr>
        <p:txBody>
          <a:bodyPr wrap="square" rtlCol="0">
            <a:spAutoFit/>
          </a:bodyPr>
          <a:lstStyle/>
          <a:p>
            <a:pPr algn="ctr"/>
            <a:r>
              <a:rPr lang="en-GB" dirty="0">
                <a:latin typeface="+mj-lt"/>
              </a:rPr>
              <a:t>What has happened here? Why does it happen?</a:t>
            </a:r>
          </a:p>
        </p:txBody>
      </p:sp>
      <p:sp>
        <p:nvSpPr>
          <p:cNvPr id="6" name="Rectangle 5">
            <a:extLst>
              <a:ext uri="{FF2B5EF4-FFF2-40B4-BE49-F238E27FC236}">
                <a16:creationId xmlns:a16="http://schemas.microsoft.com/office/drawing/2014/main" id="{1293D861-E152-4D68-870C-33A904D6A2A1}"/>
              </a:ext>
            </a:extLst>
          </p:cNvPr>
          <p:cNvSpPr/>
          <p:nvPr/>
        </p:nvSpPr>
        <p:spPr>
          <a:xfrm>
            <a:off x="2337661" y="5530349"/>
            <a:ext cx="7782732" cy="646331"/>
          </a:xfrm>
          <a:prstGeom prst="rect">
            <a:avLst/>
          </a:prstGeom>
        </p:spPr>
        <p:txBody>
          <a:bodyPr wrap="square">
            <a:spAutoFit/>
          </a:bodyPr>
          <a:lstStyle/>
          <a:p>
            <a:r>
              <a:rPr lang="en-GB" dirty="0">
                <a:solidFill>
                  <a:srgbClr val="FF0000"/>
                </a:solidFill>
                <a:latin typeface="+mj-lt"/>
              </a:rPr>
              <a:t>When the image is rescaled, then the mathematical formula will adjust accordingly based on the points and is able to retain it’s quality which pixels are unable to do.</a:t>
            </a:r>
          </a:p>
        </p:txBody>
      </p:sp>
    </p:spTree>
    <p:extLst>
      <p:ext uri="{BB962C8B-B14F-4D97-AF65-F5344CB8AC3E}">
        <p14:creationId xmlns:p14="http://schemas.microsoft.com/office/powerpoint/2010/main" val="330485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Vector v Bitmap</a:t>
            </a:r>
          </a:p>
          <a:p>
            <a:r>
              <a:rPr lang="en-GB" dirty="0">
                <a:latin typeface="+mj-lt"/>
              </a:rPr>
              <a:t>Complete this table to compare Vector graphics against Bitmap graphics.</a:t>
            </a:r>
          </a:p>
        </p:txBody>
      </p:sp>
      <p:graphicFrame>
        <p:nvGraphicFramePr>
          <p:cNvPr id="4" name="Table 3">
            <a:extLst>
              <a:ext uri="{FF2B5EF4-FFF2-40B4-BE49-F238E27FC236}">
                <a16:creationId xmlns:a16="http://schemas.microsoft.com/office/drawing/2014/main" id="{3C2B5299-1FF5-42FE-A8F4-3643843A769C}"/>
              </a:ext>
            </a:extLst>
          </p:cNvPr>
          <p:cNvGraphicFramePr>
            <a:graphicFrameLocks noGrp="1"/>
          </p:cNvGraphicFramePr>
          <p:nvPr>
            <p:extLst/>
          </p:nvPr>
        </p:nvGraphicFramePr>
        <p:xfrm>
          <a:off x="309966" y="846330"/>
          <a:ext cx="11572068" cy="5165850"/>
        </p:xfrm>
        <a:graphic>
          <a:graphicData uri="http://schemas.openxmlformats.org/drawingml/2006/table">
            <a:tbl>
              <a:tblPr firstRow="1" bandRow="1">
                <a:tableStyleId>{5940675A-B579-460E-94D1-54222C63F5DA}</a:tableStyleId>
              </a:tblPr>
              <a:tblGrid>
                <a:gridCol w="2322306">
                  <a:extLst>
                    <a:ext uri="{9D8B030D-6E8A-4147-A177-3AD203B41FA5}">
                      <a16:colId xmlns:a16="http://schemas.microsoft.com/office/drawing/2014/main" val="4264247942"/>
                    </a:ext>
                  </a:extLst>
                </a:gridCol>
                <a:gridCol w="4525505">
                  <a:extLst>
                    <a:ext uri="{9D8B030D-6E8A-4147-A177-3AD203B41FA5}">
                      <a16:colId xmlns:a16="http://schemas.microsoft.com/office/drawing/2014/main" val="157741332"/>
                    </a:ext>
                  </a:extLst>
                </a:gridCol>
                <a:gridCol w="4724257">
                  <a:extLst>
                    <a:ext uri="{9D8B030D-6E8A-4147-A177-3AD203B41FA5}">
                      <a16:colId xmlns:a16="http://schemas.microsoft.com/office/drawing/2014/main" val="1768365711"/>
                    </a:ext>
                  </a:extLst>
                </a:gridCol>
              </a:tblGrid>
              <a:tr h="378036">
                <a:tc>
                  <a:txBody>
                    <a:bodyPr/>
                    <a:lstStyle/>
                    <a:p>
                      <a:endParaRPr lang="en-GB" dirty="0">
                        <a:latin typeface="+mj-lt"/>
                      </a:endParaRPr>
                    </a:p>
                  </a:txBody>
                  <a:tcPr/>
                </a:tc>
                <a:tc>
                  <a:txBody>
                    <a:bodyPr/>
                    <a:lstStyle/>
                    <a:p>
                      <a:pPr algn="ctr"/>
                      <a:r>
                        <a:rPr lang="en-GB" dirty="0">
                          <a:latin typeface="+mj-lt"/>
                        </a:rPr>
                        <a:t>Bitmap</a:t>
                      </a:r>
                    </a:p>
                  </a:txBody>
                  <a:tcPr>
                    <a:solidFill>
                      <a:schemeClr val="bg1">
                        <a:lumMod val="85000"/>
                      </a:schemeClr>
                    </a:solidFill>
                  </a:tcPr>
                </a:tc>
                <a:tc>
                  <a:txBody>
                    <a:bodyPr/>
                    <a:lstStyle/>
                    <a:p>
                      <a:pPr algn="ctr"/>
                      <a:r>
                        <a:rPr lang="en-GB" dirty="0">
                          <a:latin typeface="+mj-lt"/>
                        </a:rPr>
                        <a:t>Vector</a:t>
                      </a:r>
                    </a:p>
                  </a:txBody>
                  <a:tcPr>
                    <a:solidFill>
                      <a:schemeClr val="bg1">
                        <a:lumMod val="85000"/>
                      </a:schemeClr>
                    </a:solidFill>
                  </a:tcPr>
                </a:tc>
                <a:extLst>
                  <a:ext uri="{0D108BD9-81ED-4DB2-BD59-A6C34878D82A}">
                    <a16:rowId xmlns:a16="http://schemas.microsoft.com/office/drawing/2014/main" val="1357200661"/>
                  </a:ext>
                </a:extLst>
              </a:tr>
              <a:tr h="503694">
                <a:tc>
                  <a:txBody>
                    <a:bodyPr/>
                    <a:lstStyle/>
                    <a:p>
                      <a:r>
                        <a:rPr lang="en-GB" dirty="0">
                          <a:latin typeface="+mj-lt"/>
                        </a:rPr>
                        <a:t>Description</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3442151084"/>
                  </a:ext>
                </a:extLst>
              </a:tr>
              <a:tr h="607340">
                <a:tc>
                  <a:txBody>
                    <a:bodyPr/>
                    <a:lstStyle/>
                    <a:p>
                      <a:r>
                        <a:rPr lang="en-GB" dirty="0">
                          <a:latin typeface="+mj-lt"/>
                        </a:rPr>
                        <a:t>Size</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2532623482"/>
                  </a:ext>
                </a:extLst>
              </a:tr>
              <a:tr h="607340">
                <a:tc>
                  <a:txBody>
                    <a:bodyPr/>
                    <a:lstStyle/>
                    <a:p>
                      <a:r>
                        <a:rPr lang="en-GB" dirty="0">
                          <a:latin typeface="+mj-lt"/>
                        </a:rPr>
                        <a:t>Dependent on resolution</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3044098230"/>
                  </a:ext>
                </a:extLst>
              </a:tr>
              <a:tr h="607340">
                <a:tc>
                  <a:txBody>
                    <a:bodyPr/>
                    <a:lstStyle/>
                    <a:p>
                      <a:r>
                        <a:rPr lang="en-GB" dirty="0">
                          <a:latin typeface="+mj-lt"/>
                        </a:rPr>
                        <a:t>Scalability</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388586501"/>
                  </a:ext>
                </a:extLst>
              </a:tr>
              <a:tr h="607340">
                <a:tc>
                  <a:txBody>
                    <a:bodyPr/>
                    <a:lstStyle/>
                    <a:p>
                      <a:r>
                        <a:rPr lang="en-GB" dirty="0">
                          <a:latin typeface="+mj-lt"/>
                        </a:rPr>
                        <a:t>Editable elements</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833051397"/>
                  </a:ext>
                </a:extLst>
              </a:tr>
              <a:tr h="607340">
                <a:tc>
                  <a:txBody>
                    <a:bodyPr/>
                    <a:lstStyle/>
                    <a:p>
                      <a:r>
                        <a:rPr lang="en-GB" dirty="0">
                          <a:latin typeface="+mj-lt"/>
                        </a:rPr>
                        <a:t>Colour</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67024055"/>
                  </a:ext>
                </a:extLst>
              </a:tr>
              <a:tr h="607340">
                <a:tc>
                  <a:txBody>
                    <a:bodyPr/>
                    <a:lstStyle/>
                    <a:p>
                      <a:r>
                        <a:rPr lang="en-GB" dirty="0">
                          <a:latin typeface="+mj-lt"/>
                        </a:rPr>
                        <a:t>Processing power</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804814660"/>
                  </a:ext>
                </a:extLst>
              </a:tr>
              <a:tr h="607340">
                <a:tc>
                  <a:txBody>
                    <a:bodyPr/>
                    <a:lstStyle/>
                    <a:p>
                      <a:r>
                        <a:rPr lang="en-GB" dirty="0">
                          <a:latin typeface="+mj-lt"/>
                        </a:rPr>
                        <a:t>Common uses</a:t>
                      </a:r>
                    </a:p>
                  </a:txBody>
                  <a:tcPr>
                    <a:solidFill>
                      <a:schemeClr val="bg1">
                        <a:lumMod val="85000"/>
                      </a:schemeClr>
                    </a:solidFill>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717623421"/>
                  </a:ext>
                </a:extLst>
              </a:tr>
            </a:tbl>
          </a:graphicData>
        </a:graphic>
      </p:graphicFrame>
    </p:spTree>
    <p:extLst>
      <p:ext uri="{BB962C8B-B14F-4D97-AF65-F5344CB8AC3E}">
        <p14:creationId xmlns:p14="http://schemas.microsoft.com/office/powerpoint/2010/main" val="1043495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Vector v Bitmap</a:t>
            </a:r>
          </a:p>
          <a:p>
            <a:r>
              <a:rPr lang="en-GB" dirty="0">
                <a:latin typeface="+mj-lt"/>
              </a:rPr>
              <a:t>Complete this table to compare Vector graphics against Bitmap graphics.</a:t>
            </a:r>
          </a:p>
        </p:txBody>
      </p:sp>
      <p:graphicFrame>
        <p:nvGraphicFramePr>
          <p:cNvPr id="4" name="Table 3">
            <a:extLst>
              <a:ext uri="{FF2B5EF4-FFF2-40B4-BE49-F238E27FC236}">
                <a16:creationId xmlns:a16="http://schemas.microsoft.com/office/drawing/2014/main" id="{3C2B5299-1FF5-42FE-A8F4-3643843A769C}"/>
              </a:ext>
            </a:extLst>
          </p:cNvPr>
          <p:cNvGraphicFramePr>
            <a:graphicFrameLocks noGrp="1"/>
          </p:cNvGraphicFramePr>
          <p:nvPr>
            <p:extLst/>
          </p:nvPr>
        </p:nvGraphicFramePr>
        <p:xfrm>
          <a:off x="309966" y="846330"/>
          <a:ext cx="11572068" cy="5812710"/>
        </p:xfrm>
        <a:graphic>
          <a:graphicData uri="http://schemas.openxmlformats.org/drawingml/2006/table">
            <a:tbl>
              <a:tblPr firstRow="1" bandRow="1">
                <a:tableStyleId>{5940675A-B579-460E-94D1-54222C63F5DA}</a:tableStyleId>
              </a:tblPr>
              <a:tblGrid>
                <a:gridCol w="2322306">
                  <a:extLst>
                    <a:ext uri="{9D8B030D-6E8A-4147-A177-3AD203B41FA5}">
                      <a16:colId xmlns:a16="http://schemas.microsoft.com/office/drawing/2014/main" val="4264247942"/>
                    </a:ext>
                  </a:extLst>
                </a:gridCol>
                <a:gridCol w="4525505">
                  <a:extLst>
                    <a:ext uri="{9D8B030D-6E8A-4147-A177-3AD203B41FA5}">
                      <a16:colId xmlns:a16="http://schemas.microsoft.com/office/drawing/2014/main" val="157741332"/>
                    </a:ext>
                  </a:extLst>
                </a:gridCol>
                <a:gridCol w="4724257">
                  <a:extLst>
                    <a:ext uri="{9D8B030D-6E8A-4147-A177-3AD203B41FA5}">
                      <a16:colId xmlns:a16="http://schemas.microsoft.com/office/drawing/2014/main" val="1768365711"/>
                    </a:ext>
                  </a:extLst>
                </a:gridCol>
              </a:tblGrid>
              <a:tr h="378036">
                <a:tc>
                  <a:txBody>
                    <a:bodyPr/>
                    <a:lstStyle/>
                    <a:p>
                      <a:endParaRPr lang="en-GB" dirty="0">
                        <a:latin typeface="+mj-lt"/>
                      </a:endParaRPr>
                    </a:p>
                  </a:txBody>
                  <a:tcPr/>
                </a:tc>
                <a:tc>
                  <a:txBody>
                    <a:bodyPr/>
                    <a:lstStyle/>
                    <a:p>
                      <a:pPr algn="ctr"/>
                      <a:r>
                        <a:rPr lang="en-GB" dirty="0">
                          <a:latin typeface="+mj-lt"/>
                        </a:rPr>
                        <a:t>Bitmap</a:t>
                      </a:r>
                    </a:p>
                  </a:txBody>
                  <a:tcPr>
                    <a:solidFill>
                      <a:schemeClr val="bg1">
                        <a:lumMod val="85000"/>
                      </a:schemeClr>
                    </a:solidFill>
                  </a:tcPr>
                </a:tc>
                <a:tc>
                  <a:txBody>
                    <a:bodyPr/>
                    <a:lstStyle/>
                    <a:p>
                      <a:pPr algn="ctr"/>
                      <a:r>
                        <a:rPr lang="en-GB" dirty="0">
                          <a:latin typeface="+mj-lt"/>
                        </a:rPr>
                        <a:t>Vector</a:t>
                      </a:r>
                    </a:p>
                  </a:txBody>
                  <a:tcPr>
                    <a:solidFill>
                      <a:schemeClr val="bg1">
                        <a:lumMod val="85000"/>
                      </a:schemeClr>
                    </a:solidFill>
                  </a:tcPr>
                </a:tc>
                <a:extLst>
                  <a:ext uri="{0D108BD9-81ED-4DB2-BD59-A6C34878D82A}">
                    <a16:rowId xmlns:a16="http://schemas.microsoft.com/office/drawing/2014/main" val="1357200661"/>
                  </a:ext>
                </a:extLst>
              </a:tr>
              <a:tr h="503694">
                <a:tc>
                  <a:txBody>
                    <a:bodyPr/>
                    <a:lstStyle/>
                    <a:p>
                      <a:r>
                        <a:rPr lang="en-GB" dirty="0">
                          <a:latin typeface="+mj-lt"/>
                        </a:rPr>
                        <a:t>Description</a:t>
                      </a:r>
                    </a:p>
                  </a:txBody>
                  <a:tcPr>
                    <a:solidFill>
                      <a:schemeClr val="bg1">
                        <a:lumMod val="85000"/>
                      </a:schemeClr>
                    </a:solidFill>
                  </a:tcPr>
                </a:tc>
                <a:tc>
                  <a:txBody>
                    <a:bodyPr/>
                    <a:lstStyle/>
                    <a:p>
                      <a:r>
                        <a:rPr lang="en-GB" dirty="0">
                          <a:latin typeface="+mj-lt"/>
                        </a:rPr>
                        <a:t>Made up of pixels</a:t>
                      </a:r>
                    </a:p>
                  </a:txBody>
                  <a:tcPr>
                    <a:solidFill>
                      <a:schemeClr val="accent5">
                        <a:lumMod val="20000"/>
                        <a:lumOff val="80000"/>
                      </a:schemeClr>
                    </a:solidFill>
                  </a:tcPr>
                </a:tc>
                <a:tc>
                  <a:txBody>
                    <a:bodyPr/>
                    <a:lstStyle/>
                    <a:p>
                      <a:r>
                        <a:rPr lang="en-GB" dirty="0">
                          <a:latin typeface="+mj-lt"/>
                        </a:rPr>
                        <a:t>Made up of mathematically defined objects.</a:t>
                      </a:r>
                    </a:p>
                  </a:txBody>
                  <a:tcPr>
                    <a:solidFill>
                      <a:schemeClr val="accent5">
                        <a:lumMod val="20000"/>
                        <a:lumOff val="80000"/>
                      </a:schemeClr>
                    </a:solidFill>
                  </a:tcPr>
                </a:tc>
                <a:extLst>
                  <a:ext uri="{0D108BD9-81ED-4DB2-BD59-A6C34878D82A}">
                    <a16:rowId xmlns:a16="http://schemas.microsoft.com/office/drawing/2014/main" val="3442151084"/>
                  </a:ext>
                </a:extLst>
              </a:tr>
              <a:tr h="607340">
                <a:tc>
                  <a:txBody>
                    <a:bodyPr/>
                    <a:lstStyle/>
                    <a:p>
                      <a:r>
                        <a:rPr lang="en-GB" dirty="0">
                          <a:latin typeface="+mj-lt"/>
                        </a:rPr>
                        <a:t>Size</a:t>
                      </a:r>
                    </a:p>
                  </a:txBody>
                  <a:tcPr>
                    <a:solidFill>
                      <a:schemeClr val="bg1">
                        <a:lumMod val="85000"/>
                      </a:schemeClr>
                    </a:solidFill>
                  </a:tcPr>
                </a:tc>
                <a:tc>
                  <a:txBody>
                    <a:bodyPr/>
                    <a:lstStyle/>
                    <a:p>
                      <a:r>
                        <a:rPr lang="en-GB" dirty="0">
                          <a:latin typeface="+mj-lt"/>
                        </a:rPr>
                        <a:t>Take up more storage space and memory than vectors. The file has to store information about every single pixel in the image.</a:t>
                      </a:r>
                    </a:p>
                  </a:txBody>
                  <a:tcPr>
                    <a:solidFill>
                      <a:schemeClr val="accent5">
                        <a:lumMod val="20000"/>
                        <a:lumOff val="80000"/>
                      </a:schemeClr>
                    </a:solidFill>
                  </a:tcPr>
                </a:tc>
                <a:tc>
                  <a:txBody>
                    <a:bodyPr/>
                    <a:lstStyle/>
                    <a:p>
                      <a:r>
                        <a:rPr lang="en-GB" dirty="0">
                          <a:latin typeface="+mj-lt"/>
                        </a:rPr>
                        <a:t>Take up less storage space and memory than bitmaps. The file stores only the details of the objects, which do not require much memory</a:t>
                      </a:r>
                    </a:p>
                  </a:txBody>
                  <a:tcPr>
                    <a:solidFill>
                      <a:schemeClr val="accent5">
                        <a:lumMod val="20000"/>
                        <a:lumOff val="80000"/>
                      </a:schemeClr>
                    </a:solidFill>
                  </a:tcPr>
                </a:tc>
                <a:extLst>
                  <a:ext uri="{0D108BD9-81ED-4DB2-BD59-A6C34878D82A}">
                    <a16:rowId xmlns:a16="http://schemas.microsoft.com/office/drawing/2014/main" val="2532623482"/>
                  </a:ext>
                </a:extLst>
              </a:tr>
              <a:tr h="607340">
                <a:tc>
                  <a:txBody>
                    <a:bodyPr/>
                    <a:lstStyle/>
                    <a:p>
                      <a:r>
                        <a:rPr lang="en-GB" dirty="0">
                          <a:latin typeface="+mj-lt"/>
                        </a:rPr>
                        <a:t>Dependent on resolution</a:t>
                      </a:r>
                    </a:p>
                  </a:txBody>
                  <a:tcPr>
                    <a:solidFill>
                      <a:schemeClr val="bg1">
                        <a:lumMod val="85000"/>
                      </a:schemeClr>
                    </a:solidFill>
                  </a:tcPr>
                </a:tc>
                <a:tc>
                  <a:txBody>
                    <a:bodyPr/>
                    <a:lstStyle/>
                    <a:p>
                      <a:r>
                        <a:rPr lang="en-GB" dirty="0">
                          <a:latin typeface="+mj-lt"/>
                        </a:rPr>
                        <a:t>Dependent on resolution of printer or display device</a:t>
                      </a:r>
                    </a:p>
                  </a:txBody>
                  <a:tcPr>
                    <a:solidFill>
                      <a:schemeClr val="accent5">
                        <a:lumMod val="20000"/>
                        <a:lumOff val="80000"/>
                      </a:schemeClr>
                    </a:solidFill>
                  </a:tcPr>
                </a:tc>
                <a:tc>
                  <a:txBody>
                    <a:bodyPr/>
                    <a:lstStyle/>
                    <a:p>
                      <a:r>
                        <a:rPr lang="en-GB" dirty="0">
                          <a:latin typeface="+mj-lt"/>
                        </a:rPr>
                        <a:t>Not dependent on resolution</a:t>
                      </a:r>
                    </a:p>
                  </a:txBody>
                  <a:tcPr>
                    <a:solidFill>
                      <a:schemeClr val="accent5">
                        <a:lumMod val="20000"/>
                        <a:lumOff val="80000"/>
                      </a:schemeClr>
                    </a:solidFill>
                  </a:tcPr>
                </a:tc>
                <a:extLst>
                  <a:ext uri="{0D108BD9-81ED-4DB2-BD59-A6C34878D82A}">
                    <a16:rowId xmlns:a16="http://schemas.microsoft.com/office/drawing/2014/main" val="3044098230"/>
                  </a:ext>
                </a:extLst>
              </a:tr>
              <a:tr h="607340">
                <a:tc>
                  <a:txBody>
                    <a:bodyPr/>
                    <a:lstStyle/>
                    <a:p>
                      <a:r>
                        <a:rPr lang="en-GB" dirty="0">
                          <a:latin typeface="+mj-lt"/>
                        </a:rPr>
                        <a:t>Scalability</a:t>
                      </a:r>
                    </a:p>
                  </a:txBody>
                  <a:tcPr>
                    <a:solidFill>
                      <a:schemeClr val="bg1">
                        <a:lumMod val="85000"/>
                      </a:schemeClr>
                    </a:solidFill>
                  </a:tcPr>
                </a:tc>
                <a:tc>
                  <a:txBody>
                    <a:bodyPr/>
                    <a:lstStyle/>
                    <a:p>
                      <a:r>
                        <a:rPr lang="en-GB" dirty="0">
                          <a:latin typeface="+mj-lt"/>
                        </a:rPr>
                        <a:t>Not scalable. Pixilation occurs when the image is over-enlarged</a:t>
                      </a:r>
                    </a:p>
                  </a:txBody>
                  <a:tcPr>
                    <a:solidFill>
                      <a:schemeClr val="accent5">
                        <a:lumMod val="20000"/>
                        <a:lumOff val="80000"/>
                      </a:schemeClr>
                    </a:solidFill>
                  </a:tcPr>
                </a:tc>
                <a:tc>
                  <a:txBody>
                    <a:bodyPr/>
                    <a:lstStyle/>
                    <a:p>
                      <a:r>
                        <a:rPr lang="en-GB" dirty="0">
                          <a:latin typeface="+mj-lt"/>
                        </a:rPr>
                        <a:t>Scalable</a:t>
                      </a:r>
                    </a:p>
                  </a:txBody>
                  <a:tcPr>
                    <a:solidFill>
                      <a:schemeClr val="accent5">
                        <a:lumMod val="20000"/>
                        <a:lumOff val="80000"/>
                      </a:schemeClr>
                    </a:solidFill>
                  </a:tcPr>
                </a:tc>
                <a:extLst>
                  <a:ext uri="{0D108BD9-81ED-4DB2-BD59-A6C34878D82A}">
                    <a16:rowId xmlns:a16="http://schemas.microsoft.com/office/drawing/2014/main" val="1388586501"/>
                  </a:ext>
                </a:extLst>
              </a:tr>
              <a:tr h="607340">
                <a:tc>
                  <a:txBody>
                    <a:bodyPr/>
                    <a:lstStyle/>
                    <a:p>
                      <a:r>
                        <a:rPr lang="en-GB" dirty="0">
                          <a:latin typeface="+mj-lt"/>
                        </a:rPr>
                        <a:t>Editable elements</a:t>
                      </a:r>
                    </a:p>
                  </a:txBody>
                  <a:tcPr>
                    <a:solidFill>
                      <a:schemeClr val="bg1">
                        <a:lumMod val="85000"/>
                      </a:schemeClr>
                    </a:solidFill>
                  </a:tcPr>
                </a:tc>
                <a:tc>
                  <a:txBody>
                    <a:bodyPr/>
                    <a:lstStyle/>
                    <a:p>
                      <a:r>
                        <a:rPr lang="en-GB" dirty="0">
                          <a:latin typeface="+mj-lt"/>
                        </a:rPr>
                        <a:t>Individual pixels</a:t>
                      </a:r>
                    </a:p>
                  </a:txBody>
                  <a:tcPr>
                    <a:solidFill>
                      <a:schemeClr val="accent5">
                        <a:lumMod val="20000"/>
                        <a:lumOff val="80000"/>
                      </a:schemeClr>
                    </a:solidFill>
                  </a:tcPr>
                </a:tc>
                <a:tc>
                  <a:txBody>
                    <a:bodyPr/>
                    <a:lstStyle/>
                    <a:p>
                      <a:r>
                        <a:rPr lang="en-GB" dirty="0">
                          <a:latin typeface="+mj-lt"/>
                        </a:rPr>
                        <a:t>Individual objects</a:t>
                      </a:r>
                    </a:p>
                  </a:txBody>
                  <a:tcPr>
                    <a:solidFill>
                      <a:schemeClr val="accent5">
                        <a:lumMod val="20000"/>
                        <a:lumOff val="80000"/>
                      </a:schemeClr>
                    </a:solidFill>
                  </a:tcPr>
                </a:tc>
                <a:extLst>
                  <a:ext uri="{0D108BD9-81ED-4DB2-BD59-A6C34878D82A}">
                    <a16:rowId xmlns:a16="http://schemas.microsoft.com/office/drawing/2014/main" val="1833051397"/>
                  </a:ext>
                </a:extLst>
              </a:tr>
              <a:tr h="607340">
                <a:tc>
                  <a:txBody>
                    <a:bodyPr/>
                    <a:lstStyle/>
                    <a:p>
                      <a:r>
                        <a:rPr lang="en-GB" dirty="0">
                          <a:latin typeface="+mj-lt"/>
                        </a:rPr>
                        <a:t>Colour</a:t>
                      </a:r>
                    </a:p>
                  </a:txBody>
                  <a:tcPr>
                    <a:solidFill>
                      <a:schemeClr val="bg1">
                        <a:lumMod val="85000"/>
                      </a:schemeClr>
                    </a:solidFill>
                  </a:tcPr>
                </a:tc>
                <a:tc>
                  <a:txBody>
                    <a:bodyPr/>
                    <a:lstStyle/>
                    <a:p>
                      <a:r>
                        <a:rPr lang="en-GB" dirty="0">
                          <a:latin typeface="+mj-lt"/>
                        </a:rPr>
                        <a:t>Can depict very detailed images, since each pixel represents a different colour. </a:t>
                      </a:r>
                    </a:p>
                  </a:txBody>
                  <a:tcPr>
                    <a:solidFill>
                      <a:schemeClr val="accent5">
                        <a:lumMod val="20000"/>
                        <a:lumOff val="80000"/>
                      </a:schemeClr>
                    </a:solidFill>
                  </a:tcPr>
                </a:tc>
                <a:tc>
                  <a:txBody>
                    <a:bodyPr/>
                    <a:lstStyle/>
                    <a:p>
                      <a:r>
                        <a:rPr lang="en-GB" dirty="0">
                          <a:latin typeface="+mj-lt"/>
                        </a:rPr>
                        <a:t>Limited colour capability; cannot show gradients. Not suitable for photo-realistic images. Most suited to images with few colours.</a:t>
                      </a:r>
                    </a:p>
                  </a:txBody>
                  <a:tcPr>
                    <a:solidFill>
                      <a:schemeClr val="accent5">
                        <a:lumMod val="20000"/>
                        <a:lumOff val="80000"/>
                      </a:schemeClr>
                    </a:solidFill>
                  </a:tcPr>
                </a:tc>
                <a:extLst>
                  <a:ext uri="{0D108BD9-81ED-4DB2-BD59-A6C34878D82A}">
                    <a16:rowId xmlns:a16="http://schemas.microsoft.com/office/drawing/2014/main" val="167024055"/>
                  </a:ext>
                </a:extLst>
              </a:tr>
              <a:tr h="607340">
                <a:tc>
                  <a:txBody>
                    <a:bodyPr/>
                    <a:lstStyle/>
                    <a:p>
                      <a:r>
                        <a:rPr lang="en-GB" dirty="0">
                          <a:latin typeface="+mj-lt"/>
                        </a:rPr>
                        <a:t>Processing power</a:t>
                      </a:r>
                    </a:p>
                  </a:txBody>
                  <a:tcPr>
                    <a:solidFill>
                      <a:schemeClr val="bg1">
                        <a:lumMod val="85000"/>
                      </a:schemeClr>
                    </a:solidFill>
                  </a:tcPr>
                </a:tc>
                <a:tc>
                  <a:txBody>
                    <a:bodyPr/>
                    <a:lstStyle/>
                    <a:p>
                      <a:r>
                        <a:rPr lang="en-GB" dirty="0">
                          <a:latin typeface="+mj-lt"/>
                        </a:rPr>
                        <a:t>Use less processing power than vectors</a:t>
                      </a:r>
                    </a:p>
                  </a:txBody>
                  <a:tcPr>
                    <a:solidFill>
                      <a:schemeClr val="accent5">
                        <a:lumMod val="20000"/>
                        <a:lumOff val="80000"/>
                      </a:schemeClr>
                    </a:solidFill>
                  </a:tcPr>
                </a:tc>
                <a:tc>
                  <a:txBody>
                    <a:bodyPr/>
                    <a:lstStyle/>
                    <a:p>
                      <a:r>
                        <a:rPr lang="en-GB" dirty="0">
                          <a:latin typeface="+mj-lt"/>
                        </a:rPr>
                        <a:t>Use more processing power than bitmaps</a:t>
                      </a:r>
                    </a:p>
                  </a:txBody>
                  <a:tcPr>
                    <a:solidFill>
                      <a:schemeClr val="accent5">
                        <a:lumMod val="20000"/>
                        <a:lumOff val="80000"/>
                      </a:schemeClr>
                    </a:solidFill>
                  </a:tcPr>
                </a:tc>
                <a:extLst>
                  <a:ext uri="{0D108BD9-81ED-4DB2-BD59-A6C34878D82A}">
                    <a16:rowId xmlns:a16="http://schemas.microsoft.com/office/drawing/2014/main" val="1804814660"/>
                  </a:ext>
                </a:extLst>
              </a:tr>
              <a:tr h="607340">
                <a:tc>
                  <a:txBody>
                    <a:bodyPr/>
                    <a:lstStyle/>
                    <a:p>
                      <a:r>
                        <a:rPr lang="en-GB" dirty="0">
                          <a:latin typeface="+mj-lt"/>
                        </a:rPr>
                        <a:t>Common uses</a:t>
                      </a:r>
                    </a:p>
                  </a:txBody>
                  <a:tcPr>
                    <a:solidFill>
                      <a:schemeClr val="bg1">
                        <a:lumMod val="85000"/>
                      </a:schemeClr>
                    </a:solidFill>
                  </a:tcPr>
                </a:tc>
                <a:tc>
                  <a:txBody>
                    <a:bodyPr/>
                    <a:lstStyle/>
                    <a:p>
                      <a:r>
                        <a:rPr lang="en-GB" dirty="0">
                          <a:latin typeface="+mj-lt"/>
                        </a:rPr>
                        <a:t>Photographs and web pages</a:t>
                      </a:r>
                    </a:p>
                  </a:txBody>
                  <a:tcPr>
                    <a:solidFill>
                      <a:schemeClr val="accent5">
                        <a:lumMod val="20000"/>
                        <a:lumOff val="80000"/>
                      </a:schemeClr>
                    </a:solidFill>
                  </a:tcPr>
                </a:tc>
                <a:tc>
                  <a:txBody>
                    <a:bodyPr/>
                    <a:lstStyle/>
                    <a:p>
                      <a:r>
                        <a:rPr lang="en-GB" dirty="0">
                          <a:latin typeface="+mj-lt"/>
                        </a:rPr>
                        <a:t>Logos, web icons and engineering drawings.</a:t>
                      </a:r>
                    </a:p>
                  </a:txBody>
                  <a:tcPr>
                    <a:solidFill>
                      <a:schemeClr val="accent5">
                        <a:lumMod val="20000"/>
                        <a:lumOff val="80000"/>
                      </a:schemeClr>
                    </a:solidFill>
                  </a:tcPr>
                </a:tc>
                <a:extLst>
                  <a:ext uri="{0D108BD9-81ED-4DB2-BD59-A6C34878D82A}">
                    <a16:rowId xmlns:a16="http://schemas.microsoft.com/office/drawing/2014/main" val="717623421"/>
                  </a:ext>
                </a:extLst>
              </a:tr>
            </a:tbl>
          </a:graphicData>
        </a:graphic>
      </p:graphicFrame>
    </p:spTree>
    <p:extLst>
      <p:ext uri="{BB962C8B-B14F-4D97-AF65-F5344CB8AC3E}">
        <p14:creationId xmlns:p14="http://schemas.microsoft.com/office/powerpoint/2010/main" val="2165818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Vector graphics</a:t>
            </a:r>
          </a:p>
          <a:p>
            <a:r>
              <a:rPr lang="en-GB" dirty="0">
                <a:latin typeface="+mj-lt"/>
              </a:rPr>
              <a:t>A vector graphic is made up of lines and curves that are based on mathematical formulas instead of using pixels. </a:t>
            </a:r>
          </a:p>
        </p:txBody>
      </p:sp>
      <p:sp>
        <p:nvSpPr>
          <p:cNvPr id="9" name="Rectangle 8">
            <a:extLst>
              <a:ext uri="{FF2B5EF4-FFF2-40B4-BE49-F238E27FC236}">
                <a16:creationId xmlns:a16="http://schemas.microsoft.com/office/drawing/2014/main" id="{8D780374-2F5F-43E2-A493-72B64C6D2A44}"/>
              </a:ext>
            </a:extLst>
          </p:cNvPr>
          <p:cNvSpPr/>
          <p:nvPr/>
        </p:nvSpPr>
        <p:spPr>
          <a:xfrm>
            <a:off x="5848027" y="1122757"/>
            <a:ext cx="5863834"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2" name="Rectangle 11">
            <a:extLst>
              <a:ext uri="{FF2B5EF4-FFF2-40B4-BE49-F238E27FC236}">
                <a16:creationId xmlns:a16="http://schemas.microsoft.com/office/drawing/2014/main" id="{013F4C35-4176-4CFC-BCBE-A54212899437}"/>
              </a:ext>
            </a:extLst>
          </p:cNvPr>
          <p:cNvSpPr/>
          <p:nvPr/>
        </p:nvSpPr>
        <p:spPr>
          <a:xfrm>
            <a:off x="5848027" y="1663375"/>
            <a:ext cx="5863834" cy="8890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a:t>
            </a:r>
            <a:r>
              <a:rPr lang="en-GB" b="1" u="sng" dirty="0">
                <a:solidFill>
                  <a:schemeClr val="tx1"/>
                </a:solidFill>
                <a:latin typeface="+mj-lt"/>
              </a:rPr>
              <a:t>one</a:t>
            </a:r>
            <a:r>
              <a:rPr lang="en-GB" u="sng" dirty="0">
                <a:solidFill>
                  <a:schemeClr val="tx1"/>
                </a:solidFill>
                <a:latin typeface="+mj-lt"/>
              </a:rPr>
              <a:t> example of a vector graphic.</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3" name="Rectangle 12">
            <a:extLst>
              <a:ext uri="{FF2B5EF4-FFF2-40B4-BE49-F238E27FC236}">
                <a16:creationId xmlns:a16="http://schemas.microsoft.com/office/drawing/2014/main" id="{94B48820-D5C0-4986-B831-4A60056ACED8}"/>
              </a:ext>
            </a:extLst>
          </p:cNvPr>
          <p:cNvSpPr/>
          <p:nvPr/>
        </p:nvSpPr>
        <p:spPr>
          <a:xfrm>
            <a:off x="5848027" y="2726714"/>
            <a:ext cx="5863834" cy="144233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a:t>
            </a:r>
            <a:r>
              <a:rPr lang="en-GB" b="1" u="sng" dirty="0">
                <a:solidFill>
                  <a:schemeClr val="tx1"/>
                </a:solidFill>
                <a:latin typeface="+mj-lt"/>
              </a:rPr>
              <a:t>two</a:t>
            </a:r>
            <a:r>
              <a:rPr lang="en-GB" u="sng" dirty="0">
                <a:solidFill>
                  <a:schemeClr val="tx1"/>
                </a:solidFill>
                <a:latin typeface="+mj-lt"/>
              </a:rPr>
              <a:t> file formats commonly used to create vector graphics.</a:t>
            </a:r>
          </a:p>
          <a:p>
            <a:pPr algn="ctr"/>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4" name="Rectangle 13">
            <a:extLst>
              <a:ext uri="{FF2B5EF4-FFF2-40B4-BE49-F238E27FC236}">
                <a16:creationId xmlns:a16="http://schemas.microsoft.com/office/drawing/2014/main" id="{3A23A6C7-9B7E-4E35-BD32-7BCA4ED92096}"/>
              </a:ext>
            </a:extLst>
          </p:cNvPr>
          <p:cNvSpPr/>
          <p:nvPr/>
        </p:nvSpPr>
        <p:spPr>
          <a:xfrm>
            <a:off x="5848027" y="4331549"/>
            <a:ext cx="5863834" cy="189876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a vector graphic is different to bitmap.</a:t>
            </a:r>
          </a:p>
          <a:p>
            <a:pPr algn="ctr"/>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5" name="Rectangle 14">
            <a:extLst>
              <a:ext uri="{FF2B5EF4-FFF2-40B4-BE49-F238E27FC236}">
                <a16:creationId xmlns:a16="http://schemas.microsoft.com/office/drawing/2014/main" id="{1145F338-B758-49BB-BDB0-D55E839D65E5}"/>
              </a:ext>
            </a:extLst>
          </p:cNvPr>
          <p:cNvSpPr/>
          <p:nvPr/>
        </p:nvSpPr>
        <p:spPr>
          <a:xfrm>
            <a:off x="294159" y="1122757"/>
            <a:ext cx="5362722" cy="510756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Example graphic</a:t>
            </a:r>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Tree>
    <p:extLst>
      <p:ext uri="{BB962C8B-B14F-4D97-AF65-F5344CB8AC3E}">
        <p14:creationId xmlns:p14="http://schemas.microsoft.com/office/powerpoint/2010/main" val="4260876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Vector graphics</a:t>
            </a:r>
          </a:p>
          <a:p>
            <a:r>
              <a:rPr lang="en-GB" dirty="0">
                <a:latin typeface="+mj-lt"/>
              </a:rPr>
              <a:t>A vector graphic is made up of lines and curves that are based on mathematical formulas instead of using pixels. </a:t>
            </a:r>
          </a:p>
        </p:txBody>
      </p:sp>
      <p:sp>
        <p:nvSpPr>
          <p:cNvPr id="9" name="Rectangle 8">
            <a:extLst>
              <a:ext uri="{FF2B5EF4-FFF2-40B4-BE49-F238E27FC236}">
                <a16:creationId xmlns:a16="http://schemas.microsoft.com/office/drawing/2014/main" id="{8D780374-2F5F-43E2-A493-72B64C6D2A44}"/>
              </a:ext>
            </a:extLst>
          </p:cNvPr>
          <p:cNvSpPr/>
          <p:nvPr/>
        </p:nvSpPr>
        <p:spPr>
          <a:xfrm>
            <a:off x="5848027" y="1122757"/>
            <a:ext cx="5863834"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2" name="Rectangle 11">
            <a:extLst>
              <a:ext uri="{FF2B5EF4-FFF2-40B4-BE49-F238E27FC236}">
                <a16:creationId xmlns:a16="http://schemas.microsoft.com/office/drawing/2014/main" id="{013F4C35-4176-4CFC-BCBE-A54212899437}"/>
              </a:ext>
            </a:extLst>
          </p:cNvPr>
          <p:cNvSpPr/>
          <p:nvPr/>
        </p:nvSpPr>
        <p:spPr>
          <a:xfrm>
            <a:off x="5848027" y="1663375"/>
            <a:ext cx="5863834" cy="88909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a:t>
            </a:r>
            <a:r>
              <a:rPr lang="en-GB" b="1" u="sng" dirty="0">
                <a:solidFill>
                  <a:schemeClr val="tx1"/>
                </a:solidFill>
                <a:latin typeface="+mj-lt"/>
              </a:rPr>
              <a:t>one</a:t>
            </a:r>
            <a:r>
              <a:rPr lang="en-GB" u="sng" dirty="0">
                <a:solidFill>
                  <a:schemeClr val="tx1"/>
                </a:solidFill>
                <a:latin typeface="+mj-lt"/>
              </a:rPr>
              <a:t> example of a vector graphic.</a:t>
            </a:r>
          </a:p>
          <a:p>
            <a:pPr algn="ctr"/>
            <a:r>
              <a:rPr lang="en-GB" dirty="0">
                <a:solidFill>
                  <a:schemeClr val="tx1"/>
                </a:solidFill>
                <a:latin typeface="+mj-lt"/>
              </a:rPr>
              <a:t>Icons (including web icons), Logos</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3" name="Rectangle 12">
            <a:extLst>
              <a:ext uri="{FF2B5EF4-FFF2-40B4-BE49-F238E27FC236}">
                <a16:creationId xmlns:a16="http://schemas.microsoft.com/office/drawing/2014/main" id="{94B48820-D5C0-4986-B831-4A60056ACED8}"/>
              </a:ext>
            </a:extLst>
          </p:cNvPr>
          <p:cNvSpPr/>
          <p:nvPr/>
        </p:nvSpPr>
        <p:spPr>
          <a:xfrm>
            <a:off x="5848027" y="2726714"/>
            <a:ext cx="5863834" cy="14423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a:t>
            </a:r>
            <a:r>
              <a:rPr lang="en-GB" b="1" u="sng" dirty="0">
                <a:solidFill>
                  <a:schemeClr val="tx1"/>
                </a:solidFill>
                <a:latin typeface="+mj-lt"/>
              </a:rPr>
              <a:t>two</a:t>
            </a:r>
            <a:r>
              <a:rPr lang="en-GB" u="sng" dirty="0">
                <a:solidFill>
                  <a:schemeClr val="tx1"/>
                </a:solidFill>
                <a:latin typeface="+mj-lt"/>
              </a:rPr>
              <a:t> file formats commonly used to create vector graphics.</a:t>
            </a:r>
          </a:p>
          <a:p>
            <a:pPr algn="ctr"/>
            <a:endParaRPr lang="en-GB" u="sng" dirty="0">
              <a:solidFill>
                <a:schemeClr val="tx1"/>
              </a:solidFill>
              <a:latin typeface="+mj-lt"/>
            </a:endParaRPr>
          </a:p>
          <a:p>
            <a:pPr algn="ctr"/>
            <a:r>
              <a:rPr lang="en-GB" dirty="0">
                <a:solidFill>
                  <a:schemeClr val="tx1"/>
                </a:solidFill>
                <a:latin typeface="+mj-lt"/>
              </a:rPr>
              <a:t>PNG, SVG</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4" name="Rectangle 13">
            <a:extLst>
              <a:ext uri="{FF2B5EF4-FFF2-40B4-BE49-F238E27FC236}">
                <a16:creationId xmlns:a16="http://schemas.microsoft.com/office/drawing/2014/main" id="{3A23A6C7-9B7E-4E35-BD32-7BCA4ED92096}"/>
              </a:ext>
            </a:extLst>
          </p:cNvPr>
          <p:cNvSpPr/>
          <p:nvPr/>
        </p:nvSpPr>
        <p:spPr>
          <a:xfrm>
            <a:off x="5848027" y="4331549"/>
            <a:ext cx="5863834" cy="189876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Explain how a vector graphic is different to bitmap.</a:t>
            </a:r>
          </a:p>
          <a:p>
            <a:pPr algn="ctr"/>
            <a:endParaRPr lang="en-GB" u="sng" dirty="0">
              <a:solidFill>
                <a:schemeClr val="tx1"/>
              </a:solidFill>
              <a:latin typeface="+mj-lt"/>
            </a:endParaRPr>
          </a:p>
          <a:p>
            <a:pPr algn="ctr"/>
            <a:r>
              <a:rPr lang="en-GB" dirty="0">
                <a:solidFill>
                  <a:schemeClr val="tx1"/>
                </a:solidFill>
                <a:latin typeface="+mj-lt"/>
              </a:rPr>
              <a:t>As a result, when the image is rescaled, then the mathematical formula will adjust accordingly based on the points and is able to retain it’s quality which pixels are unable to do.</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5" name="Rectangle 14">
            <a:extLst>
              <a:ext uri="{FF2B5EF4-FFF2-40B4-BE49-F238E27FC236}">
                <a16:creationId xmlns:a16="http://schemas.microsoft.com/office/drawing/2014/main" id="{1145F338-B758-49BB-BDB0-D55E839D65E5}"/>
              </a:ext>
            </a:extLst>
          </p:cNvPr>
          <p:cNvSpPr/>
          <p:nvPr/>
        </p:nvSpPr>
        <p:spPr>
          <a:xfrm>
            <a:off x="294159" y="1122757"/>
            <a:ext cx="5362722" cy="510756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Example graphic</a:t>
            </a:r>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pic>
        <p:nvPicPr>
          <p:cNvPr id="8" name="Picture 2" descr="900+ Free Sketch &amp; Drawing Vectors - Pixabay">
            <a:extLst>
              <a:ext uri="{FF2B5EF4-FFF2-40B4-BE49-F238E27FC236}">
                <a16:creationId xmlns:a16="http://schemas.microsoft.com/office/drawing/2014/main" id="{F5C73EA0-41E1-4AA0-B24C-C18A8CB6D0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626317">
            <a:off x="349281" y="2582540"/>
            <a:ext cx="5231266" cy="2615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166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Moving image files</a:t>
            </a:r>
          </a:p>
          <a:p>
            <a:r>
              <a:rPr lang="en-GB" dirty="0">
                <a:latin typeface="+mj-lt"/>
              </a:rPr>
              <a:t>A moving image file in others is an animated file.</a:t>
            </a:r>
          </a:p>
        </p:txBody>
      </p:sp>
      <p:sp>
        <p:nvSpPr>
          <p:cNvPr id="9" name="Rectangle 8">
            <a:extLst>
              <a:ext uri="{FF2B5EF4-FFF2-40B4-BE49-F238E27FC236}">
                <a16:creationId xmlns:a16="http://schemas.microsoft.com/office/drawing/2014/main" id="{8D780374-2F5F-43E2-A493-72B64C6D2A44}"/>
              </a:ext>
            </a:extLst>
          </p:cNvPr>
          <p:cNvSpPr/>
          <p:nvPr/>
        </p:nvSpPr>
        <p:spPr>
          <a:xfrm>
            <a:off x="5848027" y="1122757"/>
            <a:ext cx="5863834"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2" name="Rectangle 11">
            <a:extLst>
              <a:ext uri="{FF2B5EF4-FFF2-40B4-BE49-F238E27FC236}">
                <a16:creationId xmlns:a16="http://schemas.microsoft.com/office/drawing/2014/main" id="{013F4C35-4176-4CFC-BCBE-A54212899437}"/>
              </a:ext>
            </a:extLst>
          </p:cNvPr>
          <p:cNvSpPr/>
          <p:nvPr/>
        </p:nvSpPr>
        <p:spPr>
          <a:xfrm>
            <a:off x="5848027" y="1642821"/>
            <a:ext cx="5863834" cy="999964"/>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the most common file format used to store a moving image file.</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4" name="Rectangle 13">
            <a:extLst>
              <a:ext uri="{FF2B5EF4-FFF2-40B4-BE49-F238E27FC236}">
                <a16:creationId xmlns:a16="http://schemas.microsoft.com/office/drawing/2014/main" id="{3A23A6C7-9B7E-4E35-BD32-7BCA4ED92096}"/>
              </a:ext>
            </a:extLst>
          </p:cNvPr>
          <p:cNvSpPr/>
          <p:nvPr/>
        </p:nvSpPr>
        <p:spPr>
          <a:xfrm>
            <a:off x="5848027" y="3772772"/>
            <a:ext cx="5863834" cy="2736515"/>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a:t>
            </a:r>
            <a:r>
              <a:rPr lang="en-GB" b="1" u="sng" dirty="0">
                <a:solidFill>
                  <a:schemeClr val="tx1"/>
                </a:solidFill>
                <a:latin typeface="+mj-lt"/>
              </a:rPr>
              <a:t>one</a:t>
            </a:r>
            <a:r>
              <a:rPr lang="en-GB" u="sng" dirty="0">
                <a:solidFill>
                  <a:schemeClr val="tx1"/>
                </a:solidFill>
                <a:latin typeface="+mj-lt"/>
              </a:rPr>
              <a:t> advantage and </a:t>
            </a:r>
            <a:r>
              <a:rPr lang="en-GB" b="1" u="sng" dirty="0">
                <a:solidFill>
                  <a:schemeClr val="tx1"/>
                </a:solidFill>
                <a:latin typeface="+mj-lt"/>
              </a:rPr>
              <a:t>one</a:t>
            </a:r>
            <a:r>
              <a:rPr lang="en-GB" u="sng" dirty="0">
                <a:solidFill>
                  <a:schemeClr val="tx1"/>
                </a:solidFill>
                <a:latin typeface="+mj-lt"/>
              </a:rPr>
              <a:t> disadvantage of this file format.</a:t>
            </a:r>
          </a:p>
          <a:p>
            <a:pPr algn="ctr"/>
            <a:endParaRPr lang="en-GB" u="sng" dirty="0">
              <a:solidFill>
                <a:schemeClr val="tx1"/>
              </a:solidFill>
              <a:latin typeface="+mj-lt"/>
            </a:endParaRPr>
          </a:p>
          <a:p>
            <a:pPr algn="ctr"/>
            <a:r>
              <a:rPr lang="en-GB" u="sng" dirty="0">
                <a:solidFill>
                  <a:schemeClr val="tx1"/>
                </a:solidFill>
                <a:latin typeface="+mj-lt"/>
              </a:rPr>
              <a:t>Advantage</a:t>
            </a:r>
          </a:p>
          <a:p>
            <a:pPr algn="ctr"/>
            <a:endParaRPr lang="en-GB" u="sng" dirty="0">
              <a:solidFill>
                <a:schemeClr val="tx1"/>
              </a:solidFill>
              <a:latin typeface="+mj-lt"/>
            </a:endParaRPr>
          </a:p>
          <a:p>
            <a:pPr algn="ctr"/>
            <a:endParaRPr lang="en-GB" u="sng" dirty="0">
              <a:solidFill>
                <a:schemeClr val="tx1"/>
              </a:solidFill>
              <a:latin typeface="+mj-lt"/>
            </a:endParaRPr>
          </a:p>
          <a:p>
            <a:pPr algn="ctr"/>
            <a:r>
              <a:rPr lang="en-GB" u="sng" dirty="0">
                <a:solidFill>
                  <a:schemeClr val="tx1"/>
                </a:solidFill>
                <a:latin typeface="+mj-lt"/>
              </a:rPr>
              <a:t>Disadvantage</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5" name="Rectangle 14">
            <a:extLst>
              <a:ext uri="{FF2B5EF4-FFF2-40B4-BE49-F238E27FC236}">
                <a16:creationId xmlns:a16="http://schemas.microsoft.com/office/drawing/2014/main" id="{1145F338-B758-49BB-BDB0-D55E839D65E5}"/>
              </a:ext>
            </a:extLst>
          </p:cNvPr>
          <p:cNvSpPr/>
          <p:nvPr/>
        </p:nvSpPr>
        <p:spPr>
          <a:xfrm>
            <a:off x="294159" y="1122757"/>
            <a:ext cx="5362722" cy="538653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Example graphic</a:t>
            </a:r>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0" name="Rectangle 9">
            <a:extLst>
              <a:ext uri="{FF2B5EF4-FFF2-40B4-BE49-F238E27FC236}">
                <a16:creationId xmlns:a16="http://schemas.microsoft.com/office/drawing/2014/main" id="{83F0B06F-3180-4D33-9D06-7A51583B14B8}"/>
              </a:ext>
            </a:extLst>
          </p:cNvPr>
          <p:cNvSpPr/>
          <p:nvPr/>
        </p:nvSpPr>
        <p:spPr>
          <a:xfrm>
            <a:off x="5848027" y="2707797"/>
            <a:ext cx="5863834" cy="999964"/>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what this file format is best suited for.</a:t>
            </a:r>
          </a:p>
          <a:p>
            <a:endParaRPr lang="en-GB" dirty="0"/>
          </a:p>
        </p:txBody>
      </p:sp>
    </p:spTree>
    <p:extLst>
      <p:ext uri="{BB962C8B-B14F-4D97-AF65-F5344CB8AC3E}">
        <p14:creationId xmlns:p14="http://schemas.microsoft.com/office/powerpoint/2010/main" val="2159932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738664"/>
          </a:xfrm>
          <a:prstGeom prst="rect">
            <a:avLst/>
          </a:prstGeom>
          <a:noFill/>
        </p:spPr>
        <p:txBody>
          <a:bodyPr wrap="square" rtlCol="0">
            <a:spAutoFit/>
          </a:bodyPr>
          <a:lstStyle/>
          <a:p>
            <a:r>
              <a:rPr lang="en-GB" sz="2400" b="1" u="sng" dirty="0">
                <a:latin typeface="+mj-lt"/>
              </a:rPr>
              <a:t>Moving image files</a:t>
            </a:r>
          </a:p>
          <a:p>
            <a:r>
              <a:rPr lang="en-GB" dirty="0">
                <a:latin typeface="+mj-lt"/>
              </a:rPr>
              <a:t>A moving image file in others is an animated file.</a:t>
            </a:r>
          </a:p>
        </p:txBody>
      </p:sp>
      <p:sp>
        <p:nvSpPr>
          <p:cNvPr id="9" name="Rectangle 8">
            <a:extLst>
              <a:ext uri="{FF2B5EF4-FFF2-40B4-BE49-F238E27FC236}">
                <a16:creationId xmlns:a16="http://schemas.microsoft.com/office/drawing/2014/main" id="{8D780374-2F5F-43E2-A493-72B64C6D2A44}"/>
              </a:ext>
            </a:extLst>
          </p:cNvPr>
          <p:cNvSpPr/>
          <p:nvPr/>
        </p:nvSpPr>
        <p:spPr>
          <a:xfrm>
            <a:off x="5848027" y="1122757"/>
            <a:ext cx="5863834"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2" name="Rectangle 11">
            <a:extLst>
              <a:ext uri="{FF2B5EF4-FFF2-40B4-BE49-F238E27FC236}">
                <a16:creationId xmlns:a16="http://schemas.microsoft.com/office/drawing/2014/main" id="{013F4C35-4176-4CFC-BCBE-A54212899437}"/>
              </a:ext>
            </a:extLst>
          </p:cNvPr>
          <p:cNvSpPr/>
          <p:nvPr/>
        </p:nvSpPr>
        <p:spPr>
          <a:xfrm>
            <a:off x="5848027" y="1642821"/>
            <a:ext cx="5863834" cy="999964"/>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the most common file format used to store a moving image file.</a:t>
            </a:r>
          </a:p>
          <a:p>
            <a:pPr algn="ctr"/>
            <a:r>
              <a:rPr lang="en-GB" dirty="0">
                <a:solidFill>
                  <a:schemeClr val="tx1"/>
                </a:solidFill>
                <a:latin typeface="+mj-lt"/>
              </a:rPr>
              <a:t>GIF</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4" name="Rectangle 13">
            <a:extLst>
              <a:ext uri="{FF2B5EF4-FFF2-40B4-BE49-F238E27FC236}">
                <a16:creationId xmlns:a16="http://schemas.microsoft.com/office/drawing/2014/main" id="{3A23A6C7-9B7E-4E35-BD32-7BCA4ED92096}"/>
              </a:ext>
            </a:extLst>
          </p:cNvPr>
          <p:cNvSpPr/>
          <p:nvPr/>
        </p:nvSpPr>
        <p:spPr>
          <a:xfrm>
            <a:off x="5848027" y="3645120"/>
            <a:ext cx="5863834" cy="286416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a:t>
            </a:r>
            <a:r>
              <a:rPr lang="en-GB" b="1" u="sng" dirty="0">
                <a:solidFill>
                  <a:schemeClr val="tx1"/>
                </a:solidFill>
                <a:latin typeface="+mj-lt"/>
              </a:rPr>
              <a:t>one </a:t>
            </a:r>
            <a:r>
              <a:rPr lang="en-GB" u="sng" dirty="0">
                <a:solidFill>
                  <a:schemeClr val="tx1"/>
                </a:solidFill>
                <a:latin typeface="+mj-lt"/>
              </a:rPr>
              <a:t>advantage and </a:t>
            </a:r>
            <a:r>
              <a:rPr lang="en-GB" b="1" u="sng" dirty="0">
                <a:solidFill>
                  <a:schemeClr val="tx1"/>
                </a:solidFill>
                <a:latin typeface="+mj-lt"/>
              </a:rPr>
              <a:t>one</a:t>
            </a:r>
            <a:r>
              <a:rPr lang="en-GB" u="sng" dirty="0">
                <a:solidFill>
                  <a:schemeClr val="tx1"/>
                </a:solidFill>
                <a:latin typeface="+mj-lt"/>
              </a:rPr>
              <a:t> disadvantage of this file format.</a:t>
            </a:r>
          </a:p>
          <a:p>
            <a:pPr algn="ctr"/>
            <a:r>
              <a:rPr lang="en-GB" u="sng" dirty="0">
                <a:solidFill>
                  <a:schemeClr val="tx1"/>
                </a:solidFill>
                <a:latin typeface="+mj-lt"/>
              </a:rPr>
              <a:t>Advantage</a:t>
            </a:r>
          </a:p>
          <a:p>
            <a:pPr algn="ctr"/>
            <a:r>
              <a:rPr lang="en-GB" dirty="0">
                <a:solidFill>
                  <a:schemeClr val="tx1"/>
                </a:solidFill>
                <a:latin typeface="+mj-lt"/>
              </a:rPr>
              <a:t>Smaller file size/less storage space, quicker to download, suitable for webpages, can be compressed and can support transparency.</a:t>
            </a:r>
          </a:p>
          <a:p>
            <a:pPr algn="ctr"/>
            <a:r>
              <a:rPr lang="en-GB" u="sng" dirty="0">
                <a:solidFill>
                  <a:schemeClr val="tx1"/>
                </a:solidFill>
                <a:latin typeface="+mj-lt"/>
              </a:rPr>
              <a:t>Disadvantage</a:t>
            </a:r>
          </a:p>
          <a:p>
            <a:pPr algn="ctr"/>
            <a:r>
              <a:rPr lang="en-GB" dirty="0">
                <a:solidFill>
                  <a:schemeClr val="tx1"/>
                </a:solidFill>
                <a:latin typeface="+mj-lt"/>
              </a:rPr>
              <a:t>GIF files are 8-bit, which means that they’re restricted to 256 colours. Animated GIF’s can’t be edited. Larger in size compared to PNG.</a:t>
            </a: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5" name="Rectangle 14">
            <a:extLst>
              <a:ext uri="{FF2B5EF4-FFF2-40B4-BE49-F238E27FC236}">
                <a16:creationId xmlns:a16="http://schemas.microsoft.com/office/drawing/2014/main" id="{1145F338-B758-49BB-BDB0-D55E839D65E5}"/>
              </a:ext>
            </a:extLst>
          </p:cNvPr>
          <p:cNvSpPr/>
          <p:nvPr/>
        </p:nvSpPr>
        <p:spPr>
          <a:xfrm>
            <a:off x="294159" y="1122757"/>
            <a:ext cx="5362722" cy="538653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Example graphic</a:t>
            </a:r>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10" name="Rectangle 9">
            <a:extLst>
              <a:ext uri="{FF2B5EF4-FFF2-40B4-BE49-F238E27FC236}">
                <a16:creationId xmlns:a16="http://schemas.microsoft.com/office/drawing/2014/main" id="{83F0B06F-3180-4D33-9D06-7A51583B14B8}"/>
              </a:ext>
            </a:extLst>
          </p:cNvPr>
          <p:cNvSpPr/>
          <p:nvPr/>
        </p:nvSpPr>
        <p:spPr>
          <a:xfrm>
            <a:off x="5848027" y="2707797"/>
            <a:ext cx="5863834" cy="87231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what this file format is best suited for.</a:t>
            </a:r>
          </a:p>
          <a:p>
            <a:pPr algn="ctr"/>
            <a:r>
              <a:rPr lang="en-GB" dirty="0">
                <a:solidFill>
                  <a:schemeClr val="tx1"/>
                </a:solidFill>
                <a:latin typeface="+mj-lt"/>
              </a:rPr>
              <a:t>Web banners, Social media, Messenger apps.</a:t>
            </a:r>
            <a:endParaRPr lang="en-GB" u="sng" dirty="0">
              <a:solidFill>
                <a:schemeClr val="tx1"/>
              </a:solidFill>
              <a:latin typeface="+mj-lt"/>
            </a:endParaRPr>
          </a:p>
          <a:p>
            <a:endParaRPr lang="en-GB" dirty="0"/>
          </a:p>
        </p:txBody>
      </p:sp>
      <p:pic>
        <p:nvPicPr>
          <p:cNvPr id="4" name="Picture 3">
            <a:extLst>
              <a:ext uri="{FF2B5EF4-FFF2-40B4-BE49-F238E27FC236}">
                <a16:creationId xmlns:a16="http://schemas.microsoft.com/office/drawing/2014/main" id="{3493D9B7-67D0-42B4-B491-72695B8ABAA3}"/>
              </a:ext>
            </a:extLst>
          </p:cNvPr>
          <p:cNvPicPr>
            <a:picLocks noChangeAspect="1"/>
          </p:cNvPicPr>
          <p:nvPr/>
        </p:nvPicPr>
        <p:blipFill rotWithShape="1">
          <a:blip r:embed="rId3"/>
          <a:srcRect l="23008" r="23475"/>
          <a:stretch/>
        </p:blipFill>
        <p:spPr>
          <a:xfrm>
            <a:off x="480139" y="1751309"/>
            <a:ext cx="5000862" cy="4380208"/>
          </a:xfrm>
          <a:prstGeom prst="rect">
            <a:avLst/>
          </a:prstGeom>
        </p:spPr>
      </p:pic>
    </p:spTree>
    <p:extLst>
      <p:ext uri="{BB962C8B-B14F-4D97-AF65-F5344CB8AC3E}">
        <p14:creationId xmlns:p14="http://schemas.microsoft.com/office/powerpoint/2010/main" val="2382739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File Formats - Images</a:t>
            </a:r>
          </a:p>
        </p:txBody>
      </p:sp>
      <p:graphicFrame>
        <p:nvGraphicFramePr>
          <p:cNvPr id="2" name="Table 1"/>
          <p:cNvGraphicFramePr>
            <a:graphicFrameLocks noGrp="1"/>
          </p:cNvGraphicFramePr>
          <p:nvPr>
            <p:extLst/>
          </p:nvPr>
        </p:nvGraphicFramePr>
        <p:xfrm>
          <a:off x="275768" y="893833"/>
          <a:ext cx="11669490" cy="5521480"/>
        </p:xfrm>
        <a:graphic>
          <a:graphicData uri="http://schemas.openxmlformats.org/drawingml/2006/table">
            <a:tbl>
              <a:tblPr firstRow="1" bandRow="1">
                <a:tableStyleId>{5940675A-B579-460E-94D1-54222C63F5DA}</a:tableStyleId>
              </a:tblPr>
              <a:tblGrid>
                <a:gridCol w="1103089">
                  <a:extLst>
                    <a:ext uri="{9D8B030D-6E8A-4147-A177-3AD203B41FA5}">
                      <a16:colId xmlns:a16="http://schemas.microsoft.com/office/drawing/2014/main" val="2180488054"/>
                    </a:ext>
                  </a:extLst>
                </a:gridCol>
                <a:gridCol w="3846286">
                  <a:extLst>
                    <a:ext uri="{9D8B030D-6E8A-4147-A177-3AD203B41FA5}">
                      <a16:colId xmlns:a16="http://schemas.microsoft.com/office/drawing/2014/main" val="3058647551"/>
                    </a:ext>
                  </a:extLst>
                </a:gridCol>
                <a:gridCol w="776514">
                  <a:extLst>
                    <a:ext uri="{9D8B030D-6E8A-4147-A177-3AD203B41FA5}">
                      <a16:colId xmlns:a16="http://schemas.microsoft.com/office/drawing/2014/main" val="57623499"/>
                    </a:ext>
                  </a:extLst>
                </a:gridCol>
                <a:gridCol w="776514">
                  <a:extLst>
                    <a:ext uri="{9D8B030D-6E8A-4147-A177-3AD203B41FA5}">
                      <a16:colId xmlns:a16="http://schemas.microsoft.com/office/drawing/2014/main" val="694956237"/>
                    </a:ext>
                  </a:extLst>
                </a:gridCol>
                <a:gridCol w="740229">
                  <a:extLst>
                    <a:ext uri="{9D8B030D-6E8A-4147-A177-3AD203B41FA5}">
                      <a16:colId xmlns:a16="http://schemas.microsoft.com/office/drawing/2014/main" val="4188403876"/>
                    </a:ext>
                  </a:extLst>
                </a:gridCol>
                <a:gridCol w="740229">
                  <a:extLst>
                    <a:ext uri="{9D8B030D-6E8A-4147-A177-3AD203B41FA5}">
                      <a16:colId xmlns:a16="http://schemas.microsoft.com/office/drawing/2014/main" val="2227715016"/>
                    </a:ext>
                  </a:extLst>
                </a:gridCol>
                <a:gridCol w="3686629">
                  <a:extLst>
                    <a:ext uri="{9D8B030D-6E8A-4147-A177-3AD203B41FA5}">
                      <a16:colId xmlns:a16="http://schemas.microsoft.com/office/drawing/2014/main" val="3110011459"/>
                    </a:ext>
                  </a:extLst>
                </a:gridCol>
              </a:tblGrid>
              <a:tr h="690185">
                <a:tc>
                  <a:txBody>
                    <a:bodyPr/>
                    <a:lstStyle/>
                    <a:p>
                      <a:r>
                        <a:rPr lang="en-GB" sz="2000" b="1" dirty="0">
                          <a:latin typeface="+mj-lt"/>
                        </a:rPr>
                        <a:t>Format</a:t>
                      </a:r>
                    </a:p>
                  </a:txBody>
                  <a:tcPr>
                    <a:solidFill>
                      <a:schemeClr val="bg1">
                        <a:lumMod val="95000"/>
                      </a:schemeClr>
                    </a:solidFill>
                  </a:tcPr>
                </a:tc>
                <a:tc>
                  <a:txBody>
                    <a:bodyPr/>
                    <a:lstStyle/>
                    <a:p>
                      <a:r>
                        <a:rPr lang="en-GB" sz="2000" b="1" dirty="0">
                          <a:latin typeface="+mj-lt"/>
                        </a:rPr>
                        <a:t>What is this used for?</a:t>
                      </a:r>
                    </a:p>
                  </a:txBody>
                  <a:tcPr>
                    <a:solidFill>
                      <a:schemeClr val="bg1">
                        <a:lumMod val="95000"/>
                      </a:schemeClr>
                    </a:solidFill>
                  </a:tcPr>
                </a:tc>
                <a:tc gridSpan="2">
                  <a:txBody>
                    <a:bodyPr/>
                    <a:lstStyle/>
                    <a:p>
                      <a:r>
                        <a:rPr lang="en-GB" sz="2000" b="1" dirty="0">
                          <a:latin typeface="+mj-lt"/>
                        </a:rPr>
                        <a:t>Quality</a:t>
                      </a:r>
                    </a:p>
                  </a:txBody>
                  <a:tcPr>
                    <a:solidFill>
                      <a:schemeClr val="bg1">
                        <a:lumMod val="95000"/>
                      </a:schemeClr>
                    </a:solidFill>
                  </a:tcPr>
                </a:tc>
                <a:tc hMerge="1">
                  <a:txBody>
                    <a:bodyPr/>
                    <a:lstStyle/>
                    <a:p>
                      <a:endParaRPr lang="en-GB"/>
                    </a:p>
                  </a:txBody>
                  <a:tcPr/>
                </a:tc>
                <a:tc gridSpan="2">
                  <a:txBody>
                    <a:bodyPr/>
                    <a:lstStyle/>
                    <a:p>
                      <a:r>
                        <a:rPr lang="en-GB" sz="2000" b="1" dirty="0">
                          <a:latin typeface="+mj-lt"/>
                        </a:rPr>
                        <a:t>Size of file</a:t>
                      </a:r>
                    </a:p>
                  </a:txBody>
                  <a:tcPr>
                    <a:solidFill>
                      <a:schemeClr val="bg1">
                        <a:lumMod val="95000"/>
                      </a:schemeClr>
                    </a:solidFill>
                  </a:tcPr>
                </a:tc>
                <a:tc hMerge="1">
                  <a:txBody>
                    <a:bodyPr/>
                    <a:lstStyle/>
                    <a:p>
                      <a:endParaRPr lang="en-GB"/>
                    </a:p>
                  </a:txBody>
                  <a:tcPr/>
                </a:tc>
                <a:tc>
                  <a:txBody>
                    <a:bodyPr/>
                    <a:lstStyle/>
                    <a:p>
                      <a:r>
                        <a:rPr lang="en-GB" sz="2000" b="1" dirty="0">
                          <a:latin typeface="+mj-lt"/>
                        </a:rPr>
                        <a:t>Extra pros and/or cons.</a:t>
                      </a:r>
                    </a:p>
                  </a:txBody>
                  <a:tcPr>
                    <a:solidFill>
                      <a:schemeClr val="bg1">
                        <a:lumMod val="95000"/>
                      </a:schemeClr>
                    </a:solidFill>
                  </a:tcPr>
                </a:tc>
                <a:extLst>
                  <a:ext uri="{0D108BD9-81ED-4DB2-BD59-A6C34878D82A}">
                    <a16:rowId xmlns:a16="http://schemas.microsoft.com/office/drawing/2014/main" val="108062826"/>
                  </a:ext>
                </a:extLst>
              </a:tr>
              <a:tr h="690185">
                <a:tc>
                  <a:txBody>
                    <a:bodyPr/>
                    <a:lstStyle/>
                    <a:p>
                      <a:r>
                        <a:rPr lang="en-GB" dirty="0">
                          <a:latin typeface="+mj-lt"/>
                        </a:rPr>
                        <a:t>JPG</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1487143948"/>
                  </a:ext>
                </a:extLst>
              </a:tr>
              <a:tr h="690185">
                <a:tc>
                  <a:txBody>
                    <a:bodyPr/>
                    <a:lstStyle/>
                    <a:p>
                      <a:r>
                        <a:rPr lang="en-GB" dirty="0">
                          <a:latin typeface="+mj-lt"/>
                        </a:rPr>
                        <a:t>PSD</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130590595"/>
                  </a:ext>
                </a:extLst>
              </a:tr>
              <a:tr h="690185">
                <a:tc>
                  <a:txBody>
                    <a:bodyPr/>
                    <a:lstStyle/>
                    <a:p>
                      <a:r>
                        <a:rPr lang="en-GB" dirty="0">
                          <a:latin typeface="+mj-lt"/>
                        </a:rPr>
                        <a:t>PDF</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708656344"/>
                  </a:ext>
                </a:extLst>
              </a:tr>
              <a:tr h="690185">
                <a:tc>
                  <a:txBody>
                    <a:bodyPr/>
                    <a:lstStyle/>
                    <a:p>
                      <a:r>
                        <a:rPr lang="en-GB" dirty="0">
                          <a:latin typeface="+mj-lt"/>
                        </a:rPr>
                        <a:t>PNG</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3879541473"/>
                  </a:ext>
                </a:extLst>
              </a:tr>
              <a:tr h="690185">
                <a:tc>
                  <a:txBody>
                    <a:bodyPr/>
                    <a:lstStyle/>
                    <a:p>
                      <a:r>
                        <a:rPr lang="en-GB" dirty="0">
                          <a:latin typeface="+mj-lt"/>
                        </a:rPr>
                        <a:t>TIFF</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551946693"/>
                  </a:ext>
                </a:extLst>
              </a:tr>
              <a:tr h="690185">
                <a:tc>
                  <a:txBody>
                    <a:bodyPr/>
                    <a:lstStyle/>
                    <a:p>
                      <a:r>
                        <a:rPr lang="en-GB" dirty="0">
                          <a:latin typeface="+mj-lt"/>
                        </a:rPr>
                        <a:t>RAW</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1923650347"/>
                  </a:ext>
                </a:extLst>
              </a:tr>
              <a:tr h="690185">
                <a:tc>
                  <a:txBody>
                    <a:bodyPr/>
                    <a:lstStyle/>
                    <a:p>
                      <a:r>
                        <a:rPr lang="en-GB" dirty="0">
                          <a:latin typeface="+mj-lt"/>
                        </a:rPr>
                        <a:t>SVG</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2604560698"/>
                  </a:ext>
                </a:extLst>
              </a:tr>
            </a:tbl>
          </a:graphicData>
        </a:graphic>
      </p:graphicFrame>
      <p:graphicFrame>
        <p:nvGraphicFramePr>
          <p:cNvPr id="3" name="Table 2"/>
          <p:cNvGraphicFramePr>
            <a:graphicFrameLocks noGrp="1"/>
          </p:cNvGraphicFramePr>
          <p:nvPr>
            <p:extLst/>
          </p:nvPr>
        </p:nvGraphicFramePr>
        <p:xfrm>
          <a:off x="6154056" y="219413"/>
          <a:ext cx="5791201" cy="370840"/>
        </p:xfrm>
        <a:graphic>
          <a:graphicData uri="http://schemas.openxmlformats.org/drawingml/2006/table">
            <a:tbl>
              <a:tblPr firstRow="1" bandRow="1">
                <a:tableStyleId>{5940675A-B579-460E-94D1-54222C63F5DA}</a:tableStyleId>
              </a:tblPr>
              <a:tblGrid>
                <a:gridCol w="1582058">
                  <a:extLst>
                    <a:ext uri="{9D8B030D-6E8A-4147-A177-3AD203B41FA5}">
                      <a16:colId xmlns:a16="http://schemas.microsoft.com/office/drawing/2014/main" val="1085469856"/>
                    </a:ext>
                  </a:extLst>
                </a:gridCol>
                <a:gridCol w="711200">
                  <a:extLst>
                    <a:ext uri="{9D8B030D-6E8A-4147-A177-3AD203B41FA5}">
                      <a16:colId xmlns:a16="http://schemas.microsoft.com/office/drawing/2014/main" val="1093494544"/>
                    </a:ext>
                  </a:extLst>
                </a:gridCol>
                <a:gridCol w="696686">
                  <a:extLst>
                    <a:ext uri="{9D8B030D-6E8A-4147-A177-3AD203B41FA5}">
                      <a16:colId xmlns:a16="http://schemas.microsoft.com/office/drawing/2014/main" val="569137358"/>
                    </a:ext>
                  </a:extLst>
                </a:gridCol>
                <a:gridCol w="1567543">
                  <a:extLst>
                    <a:ext uri="{9D8B030D-6E8A-4147-A177-3AD203B41FA5}">
                      <a16:colId xmlns:a16="http://schemas.microsoft.com/office/drawing/2014/main" val="1420020188"/>
                    </a:ext>
                  </a:extLst>
                </a:gridCol>
                <a:gridCol w="633911">
                  <a:extLst>
                    <a:ext uri="{9D8B030D-6E8A-4147-A177-3AD203B41FA5}">
                      <a16:colId xmlns:a16="http://schemas.microsoft.com/office/drawing/2014/main" val="689103946"/>
                    </a:ext>
                  </a:extLst>
                </a:gridCol>
                <a:gridCol w="599803">
                  <a:extLst>
                    <a:ext uri="{9D8B030D-6E8A-4147-A177-3AD203B41FA5}">
                      <a16:colId xmlns:a16="http://schemas.microsoft.com/office/drawing/2014/main" val="1131051341"/>
                    </a:ext>
                  </a:extLst>
                </a:gridCol>
              </a:tblGrid>
              <a:tr h="370840">
                <a:tc>
                  <a:txBody>
                    <a:bodyPr/>
                    <a:lstStyle/>
                    <a:p>
                      <a:r>
                        <a:rPr lang="en-GB" dirty="0">
                          <a:latin typeface="+mj-lt"/>
                        </a:rPr>
                        <a:t>Quality</a:t>
                      </a:r>
                    </a:p>
                  </a:txBody>
                  <a:tcPr/>
                </a:tc>
                <a:tc>
                  <a:txBody>
                    <a:bodyPr/>
                    <a:lstStyle/>
                    <a:p>
                      <a:r>
                        <a:rPr lang="en-GB" dirty="0">
                          <a:latin typeface="+mj-lt"/>
                        </a:rPr>
                        <a:t>High</a:t>
                      </a:r>
                    </a:p>
                  </a:txBody>
                  <a:tcPr>
                    <a:solidFill>
                      <a:srgbClr val="00FF00"/>
                    </a:solidFill>
                  </a:tcPr>
                </a:tc>
                <a:tc>
                  <a:txBody>
                    <a:bodyPr/>
                    <a:lstStyle/>
                    <a:p>
                      <a:r>
                        <a:rPr lang="en-GB" dirty="0">
                          <a:latin typeface="+mj-lt"/>
                        </a:rPr>
                        <a:t>Low</a:t>
                      </a:r>
                    </a:p>
                  </a:txBody>
                  <a:tcPr>
                    <a:solidFill>
                      <a:schemeClr val="accent4">
                        <a:lumMod val="20000"/>
                        <a:lumOff val="80000"/>
                      </a:schemeClr>
                    </a:solidFill>
                  </a:tcPr>
                </a:tc>
                <a:tc>
                  <a:txBody>
                    <a:bodyPr/>
                    <a:lstStyle/>
                    <a:p>
                      <a:r>
                        <a:rPr lang="en-GB" dirty="0">
                          <a:latin typeface="+mj-lt"/>
                        </a:rPr>
                        <a:t>File Size</a:t>
                      </a:r>
                    </a:p>
                  </a:txBody>
                  <a:tcPr/>
                </a:tc>
                <a:tc>
                  <a:txBody>
                    <a:bodyPr/>
                    <a:lstStyle/>
                    <a:p>
                      <a:r>
                        <a:rPr lang="en-GB" dirty="0">
                          <a:latin typeface="+mj-lt"/>
                        </a:rPr>
                        <a:t>Low</a:t>
                      </a:r>
                    </a:p>
                  </a:txBody>
                  <a:tcPr>
                    <a:solidFill>
                      <a:srgbClr val="00FF00"/>
                    </a:solidFill>
                  </a:tcPr>
                </a:tc>
                <a:tc>
                  <a:txBody>
                    <a:bodyPr/>
                    <a:lstStyle/>
                    <a:p>
                      <a:r>
                        <a:rPr lang="en-GB" dirty="0">
                          <a:latin typeface="+mj-lt"/>
                        </a:rPr>
                        <a:t>High</a:t>
                      </a:r>
                    </a:p>
                  </a:txBody>
                  <a:tcPr>
                    <a:solidFill>
                      <a:schemeClr val="accent4">
                        <a:lumMod val="20000"/>
                        <a:lumOff val="80000"/>
                      </a:schemeClr>
                    </a:solidFill>
                  </a:tcPr>
                </a:tc>
                <a:extLst>
                  <a:ext uri="{0D108BD9-81ED-4DB2-BD59-A6C34878D82A}">
                    <a16:rowId xmlns:a16="http://schemas.microsoft.com/office/drawing/2014/main" val="2069267915"/>
                  </a:ext>
                </a:extLst>
              </a:tr>
            </a:tbl>
          </a:graphicData>
        </a:graphic>
      </p:graphicFrame>
    </p:spTree>
    <p:extLst>
      <p:ext uri="{BB962C8B-B14F-4D97-AF65-F5344CB8AC3E}">
        <p14:creationId xmlns:p14="http://schemas.microsoft.com/office/powerpoint/2010/main" val="2174030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File Formats - Images</a:t>
            </a:r>
          </a:p>
        </p:txBody>
      </p:sp>
      <p:graphicFrame>
        <p:nvGraphicFramePr>
          <p:cNvPr id="2" name="Table 1"/>
          <p:cNvGraphicFramePr>
            <a:graphicFrameLocks noGrp="1"/>
          </p:cNvGraphicFramePr>
          <p:nvPr>
            <p:extLst/>
          </p:nvPr>
        </p:nvGraphicFramePr>
        <p:xfrm>
          <a:off x="275768" y="893833"/>
          <a:ext cx="11669490" cy="5521480"/>
        </p:xfrm>
        <a:graphic>
          <a:graphicData uri="http://schemas.openxmlformats.org/drawingml/2006/table">
            <a:tbl>
              <a:tblPr firstRow="1" bandRow="1">
                <a:tableStyleId>{5940675A-B579-460E-94D1-54222C63F5DA}</a:tableStyleId>
              </a:tblPr>
              <a:tblGrid>
                <a:gridCol w="1103089">
                  <a:extLst>
                    <a:ext uri="{9D8B030D-6E8A-4147-A177-3AD203B41FA5}">
                      <a16:colId xmlns:a16="http://schemas.microsoft.com/office/drawing/2014/main" val="2180488054"/>
                    </a:ext>
                  </a:extLst>
                </a:gridCol>
                <a:gridCol w="3846286">
                  <a:extLst>
                    <a:ext uri="{9D8B030D-6E8A-4147-A177-3AD203B41FA5}">
                      <a16:colId xmlns:a16="http://schemas.microsoft.com/office/drawing/2014/main" val="3058647551"/>
                    </a:ext>
                  </a:extLst>
                </a:gridCol>
                <a:gridCol w="776514">
                  <a:extLst>
                    <a:ext uri="{9D8B030D-6E8A-4147-A177-3AD203B41FA5}">
                      <a16:colId xmlns:a16="http://schemas.microsoft.com/office/drawing/2014/main" val="57623499"/>
                    </a:ext>
                  </a:extLst>
                </a:gridCol>
                <a:gridCol w="776514">
                  <a:extLst>
                    <a:ext uri="{9D8B030D-6E8A-4147-A177-3AD203B41FA5}">
                      <a16:colId xmlns:a16="http://schemas.microsoft.com/office/drawing/2014/main" val="694956237"/>
                    </a:ext>
                  </a:extLst>
                </a:gridCol>
                <a:gridCol w="740229">
                  <a:extLst>
                    <a:ext uri="{9D8B030D-6E8A-4147-A177-3AD203B41FA5}">
                      <a16:colId xmlns:a16="http://schemas.microsoft.com/office/drawing/2014/main" val="4188403876"/>
                    </a:ext>
                  </a:extLst>
                </a:gridCol>
                <a:gridCol w="740229">
                  <a:extLst>
                    <a:ext uri="{9D8B030D-6E8A-4147-A177-3AD203B41FA5}">
                      <a16:colId xmlns:a16="http://schemas.microsoft.com/office/drawing/2014/main" val="2227715016"/>
                    </a:ext>
                  </a:extLst>
                </a:gridCol>
                <a:gridCol w="3686629">
                  <a:extLst>
                    <a:ext uri="{9D8B030D-6E8A-4147-A177-3AD203B41FA5}">
                      <a16:colId xmlns:a16="http://schemas.microsoft.com/office/drawing/2014/main" val="3110011459"/>
                    </a:ext>
                  </a:extLst>
                </a:gridCol>
              </a:tblGrid>
              <a:tr h="690185">
                <a:tc>
                  <a:txBody>
                    <a:bodyPr/>
                    <a:lstStyle/>
                    <a:p>
                      <a:r>
                        <a:rPr lang="en-GB" sz="2000" b="1" dirty="0">
                          <a:latin typeface="+mj-lt"/>
                        </a:rPr>
                        <a:t>Format</a:t>
                      </a:r>
                    </a:p>
                  </a:txBody>
                  <a:tcPr>
                    <a:solidFill>
                      <a:schemeClr val="bg1">
                        <a:lumMod val="95000"/>
                      </a:schemeClr>
                    </a:solidFill>
                  </a:tcPr>
                </a:tc>
                <a:tc>
                  <a:txBody>
                    <a:bodyPr/>
                    <a:lstStyle/>
                    <a:p>
                      <a:r>
                        <a:rPr lang="en-GB" sz="2000" b="1" dirty="0">
                          <a:latin typeface="+mj-lt"/>
                        </a:rPr>
                        <a:t>What is this used for?</a:t>
                      </a:r>
                    </a:p>
                  </a:txBody>
                  <a:tcPr>
                    <a:solidFill>
                      <a:schemeClr val="bg1">
                        <a:lumMod val="95000"/>
                      </a:schemeClr>
                    </a:solidFill>
                  </a:tcPr>
                </a:tc>
                <a:tc gridSpan="2">
                  <a:txBody>
                    <a:bodyPr/>
                    <a:lstStyle/>
                    <a:p>
                      <a:r>
                        <a:rPr lang="en-GB" sz="2000" b="1" dirty="0">
                          <a:latin typeface="+mj-lt"/>
                        </a:rPr>
                        <a:t>Quality</a:t>
                      </a:r>
                    </a:p>
                  </a:txBody>
                  <a:tcPr>
                    <a:solidFill>
                      <a:schemeClr val="bg1">
                        <a:lumMod val="95000"/>
                      </a:schemeClr>
                    </a:solidFill>
                  </a:tcPr>
                </a:tc>
                <a:tc hMerge="1">
                  <a:txBody>
                    <a:bodyPr/>
                    <a:lstStyle/>
                    <a:p>
                      <a:endParaRPr lang="en-GB"/>
                    </a:p>
                  </a:txBody>
                  <a:tcPr/>
                </a:tc>
                <a:tc gridSpan="2">
                  <a:txBody>
                    <a:bodyPr/>
                    <a:lstStyle/>
                    <a:p>
                      <a:r>
                        <a:rPr lang="en-GB" sz="2000" b="1" dirty="0">
                          <a:latin typeface="+mj-lt"/>
                        </a:rPr>
                        <a:t>Size of file</a:t>
                      </a:r>
                    </a:p>
                  </a:txBody>
                  <a:tcPr>
                    <a:solidFill>
                      <a:schemeClr val="bg1">
                        <a:lumMod val="95000"/>
                      </a:schemeClr>
                    </a:solidFill>
                  </a:tcPr>
                </a:tc>
                <a:tc hMerge="1">
                  <a:txBody>
                    <a:bodyPr/>
                    <a:lstStyle/>
                    <a:p>
                      <a:endParaRPr lang="en-GB"/>
                    </a:p>
                  </a:txBody>
                  <a:tcPr/>
                </a:tc>
                <a:tc>
                  <a:txBody>
                    <a:bodyPr/>
                    <a:lstStyle/>
                    <a:p>
                      <a:r>
                        <a:rPr lang="en-GB" sz="2000" b="1" dirty="0">
                          <a:latin typeface="+mj-lt"/>
                        </a:rPr>
                        <a:t>Extra pros and/or cons.</a:t>
                      </a:r>
                    </a:p>
                  </a:txBody>
                  <a:tcPr>
                    <a:solidFill>
                      <a:schemeClr val="bg1">
                        <a:lumMod val="95000"/>
                      </a:schemeClr>
                    </a:solidFill>
                  </a:tcPr>
                </a:tc>
                <a:extLst>
                  <a:ext uri="{0D108BD9-81ED-4DB2-BD59-A6C34878D82A}">
                    <a16:rowId xmlns:a16="http://schemas.microsoft.com/office/drawing/2014/main" val="108062826"/>
                  </a:ext>
                </a:extLst>
              </a:tr>
              <a:tr h="690185">
                <a:tc>
                  <a:txBody>
                    <a:bodyPr/>
                    <a:lstStyle/>
                    <a:p>
                      <a:r>
                        <a:rPr lang="en-GB" dirty="0">
                          <a:latin typeface="+mj-lt"/>
                        </a:rPr>
                        <a:t>JPG</a:t>
                      </a:r>
                    </a:p>
                  </a:txBody>
                  <a:tcPr/>
                </a:tc>
                <a:tc>
                  <a:txBody>
                    <a:bodyPr/>
                    <a:lstStyle/>
                    <a:p>
                      <a:r>
                        <a:rPr lang="en-GB" dirty="0">
                          <a:latin typeface="+mj-lt"/>
                        </a:rPr>
                        <a:t>Commonly</a:t>
                      </a:r>
                      <a:r>
                        <a:rPr lang="en-GB" baseline="0" dirty="0">
                          <a:latin typeface="+mj-lt"/>
                        </a:rPr>
                        <a:t> used for online images.</a:t>
                      </a:r>
                      <a:endParaRPr lang="en-GB" dirty="0">
                        <a:latin typeface="+mj-lt"/>
                      </a:endParaRPr>
                    </a:p>
                  </a:txBody>
                  <a:tcPr/>
                </a:tc>
                <a:tc>
                  <a:txBody>
                    <a:bodyPr/>
                    <a:lstStyle/>
                    <a:p>
                      <a:endParaRPr lang="en-GB" dirty="0">
                        <a:latin typeface="+mj-lt"/>
                      </a:endParaRPr>
                    </a:p>
                  </a:txBody>
                  <a:tcPr>
                    <a:solidFill>
                      <a:srgbClr val="00FF00"/>
                    </a:solidFill>
                  </a:tcPr>
                </a:tc>
                <a:tc>
                  <a:txBody>
                    <a:bodyPr/>
                    <a:lstStyle/>
                    <a:p>
                      <a:r>
                        <a:rPr lang="en-GB" dirty="0">
                          <a:latin typeface="+mj-lt"/>
                          <a:sym typeface="Wingdings" panose="05000000000000000000" pitchFamily="2" charset="2"/>
                        </a:rPr>
                        <a:t></a:t>
                      </a:r>
                      <a:endParaRPr lang="en-GB" dirty="0">
                        <a:latin typeface="+mj-lt"/>
                      </a:endParaRPr>
                    </a:p>
                  </a:txBody>
                  <a:tcP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Loss in</a:t>
                      </a:r>
                      <a:r>
                        <a:rPr lang="en-GB" baseline="0" dirty="0">
                          <a:latin typeface="+mj-lt"/>
                        </a:rPr>
                        <a:t> quality not always noticeable to the human eye.</a:t>
                      </a:r>
                      <a:endParaRPr lang="en-GB" dirty="0">
                        <a:latin typeface="+mj-lt"/>
                      </a:endParaRPr>
                    </a:p>
                  </a:txBody>
                  <a:tcPr/>
                </a:tc>
                <a:extLst>
                  <a:ext uri="{0D108BD9-81ED-4DB2-BD59-A6C34878D82A}">
                    <a16:rowId xmlns:a16="http://schemas.microsoft.com/office/drawing/2014/main" val="1487143948"/>
                  </a:ext>
                </a:extLst>
              </a:tr>
              <a:tr h="690185">
                <a:tc>
                  <a:txBody>
                    <a:bodyPr/>
                    <a:lstStyle/>
                    <a:p>
                      <a:r>
                        <a:rPr lang="en-GB" dirty="0">
                          <a:latin typeface="+mj-lt"/>
                        </a:rPr>
                        <a:t>PSD</a:t>
                      </a:r>
                    </a:p>
                  </a:txBody>
                  <a:tcPr/>
                </a:tc>
                <a:tc>
                  <a:txBody>
                    <a:bodyPr/>
                    <a:lstStyle/>
                    <a:p>
                      <a:r>
                        <a:rPr lang="en-GB" dirty="0">
                          <a:latin typeface="+mj-lt"/>
                        </a:rPr>
                        <a:t>Used to store editable</a:t>
                      </a:r>
                      <a:r>
                        <a:rPr lang="en-GB" baseline="0" dirty="0">
                          <a:latin typeface="+mj-lt"/>
                        </a:rPr>
                        <a:t> layered images.</a:t>
                      </a:r>
                      <a:endParaRPr lang="en-GB" dirty="0">
                        <a:latin typeface="+mj-lt"/>
                      </a:endParaRP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dirty="0">
                          <a:latin typeface="+mj-lt"/>
                        </a:rPr>
                        <a:t>Not compatible</a:t>
                      </a:r>
                      <a:r>
                        <a:rPr lang="en-GB" baseline="0" dirty="0">
                          <a:latin typeface="+mj-lt"/>
                        </a:rPr>
                        <a:t> with websites – would need to be saved as JPG or PNG.</a:t>
                      </a:r>
                      <a:endParaRPr lang="en-GB" dirty="0">
                        <a:latin typeface="+mj-lt"/>
                      </a:endParaRPr>
                    </a:p>
                  </a:txBody>
                  <a:tcPr/>
                </a:tc>
                <a:extLst>
                  <a:ext uri="{0D108BD9-81ED-4DB2-BD59-A6C34878D82A}">
                    <a16:rowId xmlns:a16="http://schemas.microsoft.com/office/drawing/2014/main" val="130590595"/>
                  </a:ext>
                </a:extLst>
              </a:tr>
              <a:tr h="690185">
                <a:tc>
                  <a:txBody>
                    <a:bodyPr/>
                    <a:lstStyle/>
                    <a:p>
                      <a:r>
                        <a:rPr lang="en-GB" dirty="0">
                          <a:latin typeface="+mj-lt"/>
                        </a:rPr>
                        <a:t>PDF</a:t>
                      </a:r>
                    </a:p>
                  </a:txBody>
                  <a:tcPr/>
                </a:tc>
                <a:tc>
                  <a:txBody>
                    <a:bodyPr/>
                    <a:lstStyle/>
                    <a:p>
                      <a:r>
                        <a:rPr lang="en-GB" dirty="0">
                          <a:latin typeface="+mj-lt"/>
                        </a:rPr>
                        <a:t>Files can be displayed and opened the same on any device</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Not easy to edit</a:t>
                      </a:r>
                      <a:r>
                        <a:rPr lang="en-GB" baseline="0" dirty="0">
                          <a:latin typeface="+mj-lt"/>
                        </a:rPr>
                        <a:t> PDF files.</a:t>
                      </a:r>
                      <a:endParaRPr lang="en-GB" dirty="0">
                        <a:latin typeface="+mj-lt"/>
                      </a:endParaRPr>
                    </a:p>
                  </a:txBody>
                  <a:tcPr/>
                </a:tc>
                <a:extLst>
                  <a:ext uri="{0D108BD9-81ED-4DB2-BD59-A6C34878D82A}">
                    <a16:rowId xmlns:a16="http://schemas.microsoft.com/office/drawing/2014/main" val="708656344"/>
                  </a:ext>
                </a:extLst>
              </a:tr>
              <a:tr h="690185">
                <a:tc>
                  <a:txBody>
                    <a:bodyPr/>
                    <a:lstStyle/>
                    <a:p>
                      <a:r>
                        <a:rPr lang="en-GB" dirty="0">
                          <a:latin typeface="+mj-lt"/>
                        </a:rPr>
                        <a:t>PNG</a:t>
                      </a:r>
                    </a:p>
                  </a:txBody>
                  <a:tcPr/>
                </a:tc>
                <a:tc>
                  <a:txBody>
                    <a:bodyPr/>
                    <a:lstStyle/>
                    <a:p>
                      <a:r>
                        <a:rPr lang="en-GB" dirty="0">
                          <a:latin typeface="+mj-lt"/>
                        </a:rPr>
                        <a:t>The web standard</a:t>
                      </a:r>
                      <a:r>
                        <a:rPr lang="en-GB" baseline="0" dirty="0">
                          <a:latin typeface="+mj-lt"/>
                        </a:rPr>
                        <a:t> for images and allows transparency.</a:t>
                      </a:r>
                      <a:endParaRPr lang="en-GB" dirty="0">
                        <a:latin typeface="+mj-lt"/>
                      </a:endParaRP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Versatile</a:t>
                      </a:r>
                      <a:r>
                        <a:rPr lang="en-GB" baseline="0" dirty="0">
                          <a:latin typeface="+mj-lt"/>
                        </a:rPr>
                        <a:t> so can be imported to a website, PowerPoint presentation etc.</a:t>
                      </a:r>
                      <a:endParaRPr lang="en-GB" dirty="0">
                        <a:latin typeface="+mj-lt"/>
                      </a:endParaRPr>
                    </a:p>
                  </a:txBody>
                  <a:tcPr/>
                </a:tc>
                <a:extLst>
                  <a:ext uri="{0D108BD9-81ED-4DB2-BD59-A6C34878D82A}">
                    <a16:rowId xmlns:a16="http://schemas.microsoft.com/office/drawing/2014/main" val="3879541473"/>
                  </a:ext>
                </a:extLst>
              </a:tr>
              <a:tr h="690185">
                <a:tc>
                  <a:txBody>
                    <a:bodyPr/>
                    <a:lstStyle/>
                    <a:p>
                      <a:r>
                        <a:rPr lang="en-GB" dirty="0">
                          <a:latin typeface="+mj-lt"/>
                        </a:rPr>
                        <a:t>TIFF</a:t>
                      </a:r>
                    </a:p>
                  </a:txBody>
                  <a:tcPr/>
                </a:tc>
                <a:tc>
                  <a:txBody>
                    <a:bodyPr/>
                    <a:lstStyle/>
                    <a:p>
                      <a:r>
                        <a:rPr lang="en-GB" dirty="0">
                          <a:latin typeface="+mj-lt"/>
                        </a:rPr>
                        <a:t>Used with printed graphics</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dirty="0">
                          <a:latin typeface="+mj-lt"/>
                        </a:rPr>
                        <a:t>Not recommended as a web graphic. </a:t>
                      </a:r>
                    </a:p>
                  </a:txBody>
                  <a:tcPr/>
                </a:tc>
                <a:extLst>
                  <a:ext uri="{0D108BD9-81ED-4DB2-BD59-A6C34878D82A}">
                    <a16:rowId xmlns:a16="http://schemas.microsoft.com/office/drawing/2014/main" val="551946693"/>
                  </a:ext>
                </a:extLst>
              </a:tr>
              <a:tr h="690185">
                <a:tc>
                  <a:txBody>
                    <a:bodyPr/>
                    <a:lstStyle/>
                    <a:p>
                      <a:r>
                        <a:rPr lang="en-GB" dirty="0">
                          <a:latin typeface="+mj-lt"/>
                        </a:rPr>
                        <a:t>RAW</a:t>
                      </a:r>
                    </a:p>
                  </a:txBody>
                  <a:tcPr/>
                </a:tc>
                <a:tc>
                  <a:txBody>
                    <a:bodyPr/>
                    <a:lstStyle/>
                    <a:p>
                      <a:r>
                        <a:rPr lang="en-GB" dirty="0">
                          <a:latin typeface="+mj-lt"/>
                        </a:rPr>
                        <a:t>A working and editable version of the graphic.</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dirty="0">
                          <a:latin typeface="+mj-lt"/>
                        </a:rPr>
                        <a:t>Needs to be exported into suitable format.</a:t>
                      </a:r>
                    </a:p>
                  </a:txBody>
                  <a:tcPr/>
                </a:tc>
                <a:extLst>
                  <a:ext uri="{0D108BD9-81ED-4DB2-BD59-A6C34878D82A}">
                    <a16:rowId xmlns:a16="http://schemas.microsoft.com/office/drawing/2014/main" val="1923650347"/>
                  </a:ext>
                </a:extLst>
              </a:tr>
              <a:tr h="690185">
                <a:tc>
                  <a:txBody>
                    <a:bodyPr/>
                    <a:lstStyle/>
                    <a:p>
                      <a:r>
                        <a:rPr lang="en-GB" dirty="0">
                          <a:latin typeface="+mj-lt"/>
                        </a:rPr>
                        <a:t>SVG</a:t>
                      </a:r>
                    </a:p>
                  </a:txBody>
                  <a:tcPr/>
                </a:tc>
                <a:tc>
                  <a:txBody>
                    <a:bodyPr/>
                    <a:lstStyle/>
                    <a:p>
                      <a:r>
                        <a:rPr lang="en-GB" dirty="0">
                          <a:latin typeface="+mj-lt"/>
                        </a:rPr>
                        <a:t>Scalable</a:t>
                      </a:r>
                      <a:r>
                        <a:rPr lang="en-GB" baseline="0" dirty="0">
                          <a:latin typeface="+mj-lt"/>
                        </a:rPr>
                        <a:t> vector graphics that don’t lose quality if up scaled. </a:t>
                      </a:r>
                      <a:endParaRPr lang="en-GB" dirty="0">
                        <a:latin typeface="+mj-lt"/>
                      </a:endParaRP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Common</a:t>
                      </a:r>
                      <a:r>
                        <a:rPr lang="en-GB" baseline="0" dirty="0">
                          <a:latin typeface="+mj-lt"/>
                        </a:rPr>
                        <a:t> format used for web icons. </a:t>
                      </a:r>
                      <a:endParaRPr lang="en-GB" dirty="0">
                        <a:latin typeface="+mj-lt"/>
                      </a:endParaRPr>
                    </a:p>
                  </a:txBody>
                  <a:tcPr/>
                </a:tc>
                <a:extLst>
                  <a:ext uri="{0D108BD9-81ED-4DB2-BD59-A6C34878D82A}">
                    <a16:rowId xmlns:a16="http://schemas.microsoft.com/office/drawing/2014/main" val="2604560698"/>
                  </a:ext>
                </a:extLst>
              </a:tr>
            </a:tbl>
          </a:graphicData>
        </a:graphic>
      </p:graphicFrame>
      <p:graphicFrame>
        <p:nvGraphicFramePr>
          <p:cNvPr id="4" name="Table 3"/>
          <p:cNvGraphicFramePr>
            <a:graphicFrameLocks noGrp="1"/>
          </p:cNvGraphicFramePr>
          <p:nvPr>
            <p:extLst/>
          </p:nvPr>
        </p:nvGraphicFramePr>
        <p:xfrm>
          <a:off x="6154056" y="219413"/>
          <a:ext cx="5791201" cy="370840"/>
        </p:xfrm>
        <a:graphic>
          <a:graphicData uri="http://schemas.openxmlformats.org/drawingml/2006/table">
            <a:tbl>
              <a:tblPr firstRow="1" bandRow="1">
                <a:tableStyleId>{5940675A-B579-460E-94D1-54222C63F5DA}</a:tableStyleId>
              </a:tblPr>
              <a:tblGrid>
                <a:gridCol w="1582058">
                  <a:extLst>
                    <a:ext uri="{9D8B030D-6E8A-4147-A177-3AD203B41FA5}">
                      <a16:colId xmlns:a16="http://schemas.microsoft.com/office/drawing/2014/main" val="1085469856"/>
                    </a:ext>
                  </a:extLst>
                </a:gridCol>
                <a:gridCol w="711200">
                  <a:extLst>
                    <a:ext uri="{9D8B030D-6E8A-4147-A177-3AD203B41FA5}">
                      <a16:colId xmlns:a16="http://schemas.microsoft.com/office/drawing/2014/main" val="1093494544"/>
                    </a:ext>
                  </a:extLst>
                </a:gridCol>
                <a:gridCol w="696686">
                  <a:extLst>
                    <a:ext uri="{9D8B030D-6E8A-4147-A177-3AD203B41FA5}">
                      <a16:colId xmlns:a16="http://schemas.microsoft.com/office/drawing/2014/main" val="569137358"/>
                    </a:ext>
                  </a:extLst>
                </a:gridCol>
                <a:gridCol w="1567543">
                  <a:extLst>
                    <a:ext uri="{9D8B030D-6E8A-4147-A177-3AD203B41FA5}">
                      <a16:colId xmlns:a16="http://schemas.microsoft.com/office/drawing/2014/main" val="1420020188"/>
                    </a:ext>
                  </a:extLst>
                </a:gridCol>
                <a:gridCol w="633911">
                  <a:extLst>
                    <a:ext uri="{9D8B030D-6E8A-4147-A177-3AD203B41FA5}">
                      <a16:colId xmlns:a16="http://schemas.microsoft.com/office/drawing/2014/main" val="689103946"/>
                    </a:ext>
                  </a:extLst>
                </a:gridCol>
                <a:gridCol w="599803">
                  <a:extLst>
                    <a:ext uri="{9D8B030D-6E8A-4147-A177-3AD203B41FA5}">
                      <a16:colId xmlns:a16="http://schemas.microsoft.com/office/drawing/2014/main" val="1131051341"/>
                    </a:ext>
                  </a:extLst>
                </a:gridCol>
              </a:tblGrid>
              <a:tr h="370840">
                <a:tc>
                  <a:txBody>
                    <a:bodyPr/>
                    <a:lstStyle/>
                    <a:p>
                      <a:r>
                        <a:rPr lang="en-GB" dirty="0">
                          <a:latin typeface="+mj-lt"/>
                        </a:rPr>
                        <a:t>Quality</a:t>
                      </a:r>
                    </a:p>
                  </a:txBody>
                  <a:tcPr/>
                </a:tc>
                <a:tc>
                  <a:txBody>
                    <a:bodyPr/>
                    <a:lstStyle/>
                    <a:p>
                      <a:r>
                        <a:rPr lang="en-GB" dirty="0">
                          <a:latin typeface="+mj-lt"/>
                        </a:rPr>
                        <a:t>High</a:t>
                      </a:r>
                    </a:p>
                  </a:txBody>
                  <a:tcPr>
                    <a:solidFill>
                      <a:srgbClr val="00FF00"/>
                    </a:solidFill>
                  </a:tcPr>
                </a:tc>
                <a:tc>
                  <a:txBody>
                    <a:bodyPr/>
                    <a:lstStyle/>
                    <a:p>
                      <a:r>
                        <a:rPr lang="en-GB" dirty="0">
                          <a:latin typeface="+mj-lt"/>
                        </a:rPr>
                        <a:t>Low</a:t>
                      </a:r>
                    </a:p>
                  </a:txBody>
                  <a:tcPr>
                    <a:solidFill>
                      <a:schemeClr val="accent4">
                        <a:lumMod val="20000"/>
                        <a:lumOff val="80000"/>
                      </a:schemeClr>
                    </a:solidFill>
                  </a:tcPr>
                </a:tc>
                <a:tc>
                  <a:txBody>
                    <a:bodyPr/>
                    <a:lstStyle/>
                    <a:p>
                      <a:r>
                        <a:rPr lang="en-GB" dirty="0">
                          <a:latin typeface="+mj-lt"/>
                        </a:rPr>
                        <a:t>File Size</a:t>
                      </a:r>
                    </a:p>
                  </a:txBody>
                  <a:tcPr/>
                </a:tc>
                <a:tc>
                  <a:txBody>
                    <a:bodyPr/>
                    <a:lstStyle/>
                    <a:p>
                      <a:r>
                        <a:rPr lang="en-GB" dirty="0">
                          <a:latin typeface="+mj-lt"/>
                        </a:rPr>
                        <a:t>Low</a:t>
                      </a:r>
                    </a:p>
                  </a:txBody>
                  <a:tcPr>
                    <a:solidFill>
                      <a:srgbClr val="00FF00"/>
                    </a:solidFill>
                  </a:tcPr>
                </a:tc>
                <a:tc>
                  <a:txBody>
                    <a:bodyPr/>
                    <a:lstStyle/>
                    <a:p>
                      <a:r>
                        <a:rPr lang="en-GB" dirty="0">
                          <a:latin typeface="+mj-lt"/>
                        </a:rPr>
                        <a:t>High</a:t>
                      </a:r>
                    </a:p>
                  </a:txBody>
                  <a:tcPr>
                    <a:solidFill>
                      <a:schemeClr val="accent4">
                        <a:lumMod val="20000"/>
                        <a:lumOff val="80000"/>
                      </a:schemeClr>
                    </a:solidFill>
                  </a:tcPr>
                </a:tc>
                <a:extLst>
                  <a:ext uri="{0D108BD9-81ED-4DB2-BD59-A6C34878D82A}">
                    <a16:rowId xmlns:a16="http://schemas.microsoft.com/office/drawing/2014/main" val="2069267915"/>
                  </a:ext>
                </a:extLst>
              </a:tr>
            </a:tbl>
          </a:graphicData>
        </a:graphic>
      </p:graphicFrame>
    </p:spTree>
    <p:extLst>
      <p:ext uri="{BB962C8B-B14F-4D97-AF65-F5344CB8AC3E}">
        <p14:creationId xmlns:p14="http://schemas.microsoft.com/office/powerpoint/2010/main" val="355592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7288666" cy="830997"/>
          </a:xfrm>
          <a:prstGeom prst="rect">
            <a:avLst/>
          </a:prstGeom>
          <a:noFill/>
        </p:spPr>
        <p:txBody>
          <a:bodyPr wrap="square" rtlCol="0">
            <a:spAutoFit/>
          </a:bodyPr>
          <a:lstStyle/>
          <a:p>
            <a:r>
              <a:rPr lang="en-GB" sz="2400" b="1" u="sng" dirty="0">
                <a:latin typeface="+mj-lt"/>
              </a:rPr>
              <a:t>File Formats - 	Moving images </a:t>
            </a:r>
          </a:p>
          <a:p>
            <a:r>
              <a:rPr lang="en-GB" sz="2400" b="1" u="sng" dirty="0">
                <a:latin typeface="+mj-lt"/>
              </a:rPr>
              <a:t>(Video and Animation) </a:t>
            </a:r>
          </a:p>
        </p:txBody>
      </p:sp>
      <p:graphicFrame>
        <p:nvGraphicFramePr>
          <p:cNvPr id="2" name="Table 1"/>
          <p:cNvGraphicFramePr>
            <a:graphicFrameLocks noGrp="1"/>
          </p:cNvGraphicFramePr>
          <p:nvPr>
            <p:extLst/>
          </p:nvPr>
        </p:nvGraphicFramePr>
        <p:xfrm>
          <a:off x="275768" y="957942"/>
          <a:ext cx="11669490" cy="5457370"/>
        </p:xfrm>
        <a:graphic>
          <a:graphicData uri="http://schemas.openxmlformats.org/drawingml/2006/table">
            <a:tbl>
              <a:tblPr firstRow="1" bandRow="1">
                <a:tableStyleId>{5940675A-B579-460E-94D1-54222C63F5DA}</a:tableStyleId>
              </a:tblPr>
              <a:tblGrid>
                <a:gridCol w="1103089">
                  <a:extLst>
                    <a:ext uri="{9D8B030D-6E8A-4147-A177-3AD203B41FA5}">
                      <a16:colId xmlns:a16="http://schemas.microsoft.com/office/drawing/2014/main" val="2180488054"/>
                    </a:ext>
                  </a:extLst>
                </a:gridCol>
                <a:gridCol w="3846286">
                  <a:extLst>
                    <a:ext uri="{9D8B030D-6E8A-4147-A177-3AD203B41FA5}">
                      <a16:colId xmlns:a16="http://schemas.microsoft.com/office/drawing/2014/main" val="3058647551"/>
                    </a:ext>
                  </a:extLst>
                </a:gridCol>
                <a:gridCol w="776514">
                  <a:extLst>
                    <a:ext uri="{9D8B030D-6E8A-4147-A177-3AD203B41FA5}">
                      <a16:colId xmlns:a16="http://schemas.microsoft.com/office/drawing/2014/main" val="57623499"/>
                    </a:ext>
                  </a:extLst>
                </a:gridCol>
                <a:gridCol w="776514">
                  <a:extLst>
                    <a:ext uri="{9D8B030D-6E8A-4147-A177-3AD203B41FA5}">
                      <a16:colId xmlns:a16="http://schemas.microsoft.com/office/drawing/2014/main" val="694956237"/>
                    </a:ext>
                  </a:extLst>
                </a:gridCol>
                <a:gridCol w="740229">
                  <a:extLst>
                    <a:ext uri="{9D8B030D-6E8A-4147-A177-3AD203B41FA5}">
                      <a16:colId xmlns:a16="http://schemas.microsoft.com/office/drawing/2014/main" val="4188403876"/>
                    </a:ext>
                  </a:extLst>
                </a:gridCol>
                <a:gridCol w="740229">
                  <a:extLst>
                    <a:ext uri="{9D8B030D-6E8A-4147-A177-3AD203B41FA5}">
                      <a16:colId xmlns:a16="http://schemas.microsoft.com/office/drawing/2014/main" val="2227715016"/>
                    </a:ext>
                  </a:extLst>
                </a:gridCol>
                <a:gridCol w="3686629">
                  <a:extLst>
                    <a:ext uri="{9D8B030D-6E8A-4147-A177-3AD203B41FA5}">
                      <a16:colId xmlns:a16="http://schemas.microsoft.com/office/drawing/2014/main" val="3110011459"/>
                    </a:ext>
                  </a:extLst>
                </a:gridCol>
              </a:tblGrid>
              <a:tr h="626075">
                <a:tc>
                  <a:txBody>
                    <a:bodyPr/>
                    <a:lstStyle/>
                    <a:p>
                      <a:r>
                        <a:rPr lang="en-GB" sz="2000" b="1" dirty="0">
                          <a:latin typeface="+mj-lt"/>
                        </a:rPr>
                        <a:t>Format</a:t>
                      </a:r>
                    </a:p>
                  </a:txBody>
                  <a:tcPr>
                    <a:solidFill>
                      <a:schemeClr val="bg1">
                        <a:lumMod val="95000"/>
                      </a:schemeClr>
                    </a:solidFill>
                  </a:tcPr>
                </a:tc>
                <a:tc>
                  <a:txBody>
                    <a:bodyPr/>
                    <a:lstStyle/>
                    <a:p>
                      <a:r>
                        <a:rPr lang="en-GB" sz="2000" b="1" dirty="0">
                          <a:latin typeface="+mj-lt"/>
                        </a:rPr>
                        <a:t>What is this used for?</a:t>
                      </a:r>
                    </a:p>
                  </a:txBody>
                  <a:tcPr>
                    <a:solidFill>
                      <a:schemeClr val="bg1">
                        <a:lumMod val="95000"/>
                      </a:schemeClr>
                    </a:solidFill>
                  </a:tcPr>
                </a:tc>
                <a:tc gridSpan="2">
                  <a:txBody>
                    <a:bodyPr/>
                    <a:lstStyle/>
                    <a:p>
                      <a:r>
                        <a:rPr lang="en-GB" sz="2000" b="1" dirty="0">
                          <a:latin typeface="+mj-lt"/>
                        </a:rPr>
                        <a:t>Quality</a:t>
                      </a:r>
                    </a:p>
                  </a:txBody>
                  <a:tcPr>
                    <a:solidFill>
                      <a:schemeClr val="bg1">
                        <a:lumMod val="95000"/>
                      </a:schemeClr>
                    </a:solidFill>
                  </a:tcPr>
                </a:tc>
                <a:tc hMerge="1">
                  <a:txBody>
                    <a:bodyPr/>
                    <a:lstStyle/>
                    <a:p>
                      <a:endParaRPr lang="en-GB"/>
                    </a:p>
                  </a:txBody>
                  <a:tcPr/>
                </a:tc>
                <a:tc gridSpan="2">
                  <a:txBody>
                    <a:bodyPr/>
                    <a:lstStyle/>
                    <a:p>
                      <a:r>
                        <a:rPr lang="en-GB" sz="2000" b="1" dirty="0">
                          <a:latin typeface="+mj-lt"/>
                        </a:rPr>
                        <a:t>Size of file</a:t>
                      </a:r>
                    </a:p>
                  </a:txBody>
                  <a:tcPr>
                    <a:solidFill>
                      <a:schemeClr val="bg1">
                        <a:lumMod val="95000"/>
                      </a:schemeClr>
                    </a:solidFill>
                  </a:tcPr>
                </a:tc>
                <a:tc hMerge="1">
                  <a:txBody>
                    <a:bodyPr/>
                    <a:lstStyle/>
                    <a:p>
                      <a:endParaRPr lang="en-GB"/>
                    </a:p>
                  </a:txBody>
                  <a:tcPr/>
                </a:tc>
                <a:tc>
                  <a:txBody>
                    <a:bodyPr/>
                    <a:lstStyle/>
                    <a:p>
                      <a:r>
                        <a:rPr lang="en-GB" sz="2000" b="1" dirty="0">
                          <a:latin typeface="+mj-lt"/>
                        </a:rPr>
                        <a:t>Extra pros and/or cons.</a:t>
                      </a:r>
                    </a:p>
                  </a:txBody>
                  <a:tcPr>
                    <a:solidFill>
                      <a:schemeClr val="bg1">
                        <a:lumMod val="95000"/>
                      </a:schemeClr>
                    </a:solidFill>
                  </a:tcPr>
                </a:tc>
                <a:extLst>
                  <a:ext uri="{0D108BD9-81ED-4DB2-BD59-A6C34878D82A}">
                    <a16:rowId xmlns:a16="http://schemas.microsoft.com/office/drawing/2014/main" val="108062826"/>
                  </a:ext>
                </a:extLst>
              </a:tr>
              <a:tr h="690185">
                <a:tc>
                  <a:txBody>
                    <a:bodyPr/>
                    <a:lstStyle/>
                    <a:p>
                      <a:r>
                        <a:rPr lang="en-GB" dirty="0">
                          <a:latin typeface="+mj-lt"/>
                        </a:rPr>
                        <a:t>MP4</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1487143948"/>
                  </a:ext>
                </a:extLst>
              </a:tr>
              <a:tr h="690185">
                <a:tc>
                  <a:txBody>
                    <a:bodyPr/>
                    <a:lstStyle/>
                    <a:p>
                      <a:r>
                        <a:rPr lang="en-GB" dirty="0">
                          <a:latin typeface="+mj-lt"/>
                        </a:rPr>
                        <a:t>WMV</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130590595"/>
                  </a:ext>
                </a:extLst>
              </a:tr>
              <a:tr h="690185">
                <a:tc>
                  <a:txBody>
                    <a:bodyPr/>
                    <a:lstStyle/>
                    <a:p>
                      <a:r>
                        <a:rPr lang="en-GB" dirty="0">
                          <a:latin typeface="+mj-lt"/>
                        </a:rPr>
                        <a:t>MOV</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708656344"/>
                  </a:ext>
                </a:extLst>
              </a:tr>
              <a:tr h="690185">
                <a:tc>
                  <a:txBody>
                    <a:bodyPr/>
                    <a:lstStyle/>
                    <a:p>
                      <a:r>
                        <a:rPr lang="en-GB" dirty="0">
                          <a:latin typeface="+mj-lt"/>
                        </a:rPr>
                        <a:t>FLV</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3879541473"/>
                  </a:ext>
                </a:extLst>
              </a:tr>
              <a:tr h="690185">
                <a:tc>
                  <a:txBody>
                    <a:bodyPr/>
                    <a:lstStyle/>
                    <a:p>
                      <a:r>
                        <a:rPr lang="en-GB" dirty="0">
                          <a:latin typeface="+mj-lt"/>
                        </a:rPr>
                        <a:t>SWF</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551946693"/>
                  </a:ext>
                </a:extLst>
              </a:tr>
              <a:tr h="690185">
                <a:tc>
                  <a:txBody>
                    <a:bodyPr/>
                    <a:lstStyle/>
                    <a:p>
                      <a:r>
                        <a:rPr lang="en-GB" dirty="0">
                          <a:latin typeface="+mj-lt"/>
                        </a:rPr>
                        <a:t>GIF</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1923650347"/>
                  </a:ext>
                </a:extLst>
              </a:tr>
              <a:tr h="690185">
                <a:tc>
                  <a:txBody>
                    <a:bodyPr/>
                    <a:lstStyle/>
                    <a:p>
                      <a:r>
                        <a:rPr lang="en-GB" dirty="0">
                          <a:latin typeface="+mj-lt"/>
                        </a:rPr>
                        <a:t>AVI</a:t>
                      </a:r>
                    </a:p>
                  </a:txBody>
                  <a:tcPr/>
                </a:tc>
                <a:tc>
                  <a:txBody>
                    <a:bodyPr/>
                    <a:lstStyle/>
                    <a:p>
                      <a:endParaRPr lang="en-GB" dirty="0">
                        <a:latin typeface="+mj-lt"/>
                      </a:endParaRPr>
                    </a:p>
                  </a:txBody>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tc>
                <a:extLst>
                  <a:ext uri="{0D108BD9-81ED-4DB2-BD59-A6C34878D82A}">
                    <a16:rowId xmlns:a16="http://schemas.microsoft.com/office/drawing/2014/main" val="769799404"/>
                  </a:ext>
                </a:extLst>
              </a:tr>
            </a:tbl>
          </a:graphicData>
        </a:graphic>
      </p:graphicFrame>
      <p:graphicFrame>
        <p:nvGraphicFramePr>
          <p:cNvPr id="4" name="Table 3"/>
          <p:cNvGraphicFramePr>
            <a:graphicFrameLocks noGrp="1"/>
          </p:cNvGraphicFramePr>
          <p:nvPr>
            <p:extLst/>
          </p:nvPr>
        </p:nvGraphicFramePr>
        <p:xfrm>
          <a:off x="6154056" y="219413"/>
          <a:ext cx="5791201" cy="370840"/>
        </p:xfrm>
        <a:graphic>
          <a:graphicData uri="http://schemas.openxmlformats.org/drawingml/2006/table">
            <a:tbl>
              <a:tblPr firstRow="1" bandRow="1">
                <a:tableStyleId>{5940675A-B579-460E-94D1-54222C63F5DA}</a:tableStyleId>
              </a:tblPr>
              <a:tblGrid>
                <a:gridCol w="1582058">
                  <a:extLst>
                    <a:ext uri="{9D8B030D-6E8A-4147-A177-3AD203B41FA5}">
                      <a16:colId xmlns:a16="http://schemas.microsoft.com/office/drawing/2014/main" val="1085469856"/>
                    </a:ext>
                  </a:extLst>
                </a:gridCol>
                <a:gridCol w="711200">
                  <a:extLst>
                    <a:ext uri="{9D8B030D-6E8A-4147-A177-3AD203B41FA5}">
                      <a16:colId xmlns:a16="http://schemas.microsoft.com/office/drawing/2014/main" val="1093494544"/>
                    </a:ext>
                  </a:extLst>
                </a:gridCol>
                <a:gridCol w="696686">
                  <a:extLst>
                    <a:ext uri="{9D8B030D-6E8A-4147-A177-3AD203B41FA5}">
                      <a16:colId xmlns:a16="http://schemas.microsoft.com/office/drawing/2014/main" val="569137358"/>
                    </a:ext>
                  </a:extLst>
                </a:gridCol>
                <a:gridCol w="1567543">
                  <a:extLst>
                    <a:ext uri="{9D8B030D-6E8A-4147-A177-3AD203B41FA5}">
                      <a16:colId xmlns:a16="http://schemas.microsoft.com/office/drawing/2014/main" val="1420020188"/>
                    </a:ext>
                  </a:extLst>
                </a:gridCol>
                <a:gridCol w="633911">
                  <a:extLst>
                    <a:ext uri="{9D8B030D-6E8A-4147-A177-3AD203B41FA5}">
                      <a16:colId xmlns:a16="http://schemas.microsoft.com/office/drawing/2014/main" val="689103946"/>
                    </a:ext>
                  </a:extLst>
                </a:gridCol>
                <a:gridCol w="599803">
                  <a:extLst>
                    <a:ext uri="{9D8B030D-6E8A-4147-A177-3AD203B41FA5}">
                      <a16:colId xmlns:a16="http://schemas.microsoft.com/office/drawing/2014/main" val="1131051341"/>
                    </a:ext>
                  </a:extLst>
                </a:gridCol>
              </a:tblGrid>
              <a:tr h="370840">
                <a:tc>
                  <a:txBody>
                    <a:bodyPr/>
                    <a:lstStyle/>
                    <a:p>
                      <a:r>
                        <a:rPr lang="en-GB" dirty="0">
                          <a:latin typeface="+mj-lt"/>
                        </a:rPr>
                        <a:t>Quality</a:t>
                      </a:r>
                    </a:p>
                  </a:txBody>
                  <a:tcPr/>
                </a:tc>
                <a:tc>
                  <a:txBody>
                    <a:bodyPr/>
                    <a:lstStyle/>
                    <a:p>
                      <a:r>
                        <a:rPr lang="en-GB" dirty="0">
                          <a:latin typeface="+mj-lt"/>
                        </a:rPr>
                        <a:t>High</a:t>
                      </a:r>
                    </a:p>
                  </a:txBody>
                  <a:tcPr>
                    <a:solidFill>
                      <a:srgbClr val="00FF00"/>
                    </a:solidFill>
                  </a:tcPr>
                </a:tc>
                <a:tc>
                  <a:txBody>
                    <a:bodyPr/>
                    <a:lstStyle/>
                    <a:p>
                      <a:r>
                        <a:rPr lang="en-GB" dirty="0">
                          <a:latin typeface="+mj-lt"/>
                        </a:rPr>
                        <a:t>Low</a:t>
                      </a:r>
                    </a:p>
                  </a:txBody>
                  <a:tcPr>
                    <a:solidFill>
                      <a:schemeClr val="accent4">
                        <a:lumMod val="20000"/>
                        <a:lumOff val="80000"/>
                      </a:schemeClr>
                    </a:solidFill>
                  </a:tcPr>
                </a:tc>
                <a:tc>
                  <a:txBody>
                    <a:bodyPr/>
                    <a:lstStyle/>
                    <a:p>
                      <a:r>
                        <a:rPr lang="en-GB" dirty="0">
                          <a:latin typeface="+mj-lt"/>
                        </a:rPr>
                        <a:t>File Size</a:t>
                      </a:r>
                    </a:p>
                  </a:txBody>
                  <a:tcPr/>
                </a:tc>
                <a:tc>
                  <a:txBody>
                    <a:bodyPr/>
                    <a:lstStyle/>
                    <a:p>
                      <a:r>
                        <a:rPr lang="en-GB" dirty="0">
                          <a:latin typeface="+mj-lt"/>
                        </a:rPr>
                        <a:t>Low</a:t>
                      </a:r>
                    </a:p>
                  </a:txBody>
                  <a:tcPr>
                    <a:solidFill>
                      <a:srgbClr val="00FF00"/>
                    </a:solidFill>
                  </a:tcPr>
                </a:tc>
                <a:tc>
                  <a:txBody>
                    <a:bodyPr/>
                    <a:lstStyle/>
                    <a:p>
                      <a:r>
                        <a:rPr lang="en-GB" dirty="0">
                          <a:latin typeface="+mj-lt"/>
                        </a:rPr>
                        <a:t>High</a:t>
                      </a:r>
                    </a:p>
                  </a:txBody>
                  <a:tcPr>
                    <a:solidFill>
                      <a:schemeClr val="accent4">
                        <a:lumMod val="20000"/>
                        <a:lumOff val="80000"/>
                      </a:schemeClr>
                    </a:solidFill>
                  </a:tcPr>
                </a:tc>
                <a:extLst>
                  <a:ext uri="{0D108BD9-81ED-4DB2-BD59-A6C34878D82A}">
                    <a16:rowId xmlns:a16="http://schemas.microsoft.com/office/drawing/2014/main" val="2069267915"/>
                  </a:ext>
                </a:extLst>
              </a:tr>
            </a:tbl>
          </a:graphicData>
        </a:graphic>
      </p:graphicFrame>
    </p:spTree>
    <p:extLst>
      <p:ext uri="{BB962C8B-B14F-4D97-AF65-F5344CB8AC3E}">
        <p14:creationId xmlns:p14="http://schemas.microsoft.com/office/powerpoint/2010/main" val="1087349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7622494" cy="830997"/>
          </a:xfrm>
          <a:prstGeom prst="rect">
            <a:avLst/>
          </a:prstGeom>
          <a:noFill/>
        </p:spPr>
        <p:txBody>
          <a:bodyPr wrap="square" rtlCol="0">
            <a:spAutoFit/>
          </a:bodyPr>
          <a:lstStyle/>
          <a:p>
            <a:r>
              <a:rPr lang="en-GB" sz="2400" b="1" u="sng" dirty="0">
                <a:latin typeface="+mj-lt"/>
              </a:rPr>
              <a:t>File Formats - 	Moving images </a:t>
            </a:r>
          </a:p>
          <a:p>
            <a:r>
              <a:rPr lang="en-GB" sz="2400" b="1" u="sng" dirty="0">
                <a:latin typeface="+mj-lt"/>
              </a:rPr>
              <a:t>(Video and Animation) </a:t>
            </a:r>
          </a:p>
        </p:txBody>
      </p:sp>
      <p:graphicFrame>
        <p:nvGraphicFramePr>
          <p:cNvPr id="2" name="Table 1"/>
          <p:cNvGraphicFramePr>
            <a:graphicFrameLocks noGrp="1"/>
          </p:cNvGraphicFramePr>
          <p:nvPr>
            <p:extLst/>
          </p:nvPr>
        </p:nvGraphicFramePr>
        <p:xfrm>
          <a:off x="275767" y="959585"/>
          <a:ext cx="11669490" cy="5521480"/>
        </p:xfrm>
        <a:graphic>
          <a:graphicData uri="http://schemas.openxmlformats.org/drawingml/2006/table">
            <a:tbl>
              <a:tblPr firstRow="1" bandRow="1">
                <a:tableStyleId>{5940675A-B579-460E-94D1-54222C63F5DA}</a:tableStyleId>
              </a:tblPr>
              <a:tblGrid>
                <a:gridCol w="1103089">
                  <a:extLst>
                    <a:ext uri="{9D8B030D-6E8A-4147-A177-3AD203B41FA5}">
                      <a16:colId xmlns:a16="http://schemas.microsoft.com/office/drawing/2014/main" val="2180488054"/>
                    </a:ext>
                  </a:extLst>
                </a:gridCol>
                <a:gridCol w="3846286">
                  <a:extLst>
                    <a:ext uri="{9D8B030D-6E8A-4147-A177-3AD203B41FA5}">
                      <a16:colId xmlns:a16="http://schemas.microsoft.com/office/drawing/2014/main" val="3058647551"/>
                    </a:ext>
                  </a:extLst>
                </a:gridCol>
                <a:gridCol w="776514">
                  <a:extLst>
                    <a:ext uri="{9D8B030D-6E8A-4147-A177-3AD203B41FA5}">
                      <a16:colId xmlns:a16="http://schemas.microsoft.com/office/drawing/2014/main" val="57623499"/>
                    </a:ext>
                  </a:extLst>
                </a:gridCol>
                <a:gridCol w="776514">
                  <a:extLst>
                    <a:ext uri="{9D8B030D-6E8A-4147-A177-3AD203B41FA5}">
                      <a16:colId xmlns:a16="http://schemas.microsoft.com/office/drawing/2014/main" val="694956237"/>
                    </a:ext>
                  </a:extLst>
                </a:gridCol>
                <a:gridCol w="740229">
                  <a:extLst>
                    <a:ext uri="{9D8B030D-6E8A-4147-A177-3AD203B41FA5}">
                      <a16:colId xmlns:a16="http://schemas.microsoft.com/office/drawing/2014/main" val="4188403876"/>
                    </a:ext>
                  </a:extLst>
                </a:gridCol>
                <a:gridCol w="740229">
                  <a:extLst>
                    <a:ext uri="{9D8B030D-6E8A-4147-A177-3AD203B41FA5}">
                      <a16:colId xmlns:a16="http://schemas.microsoft.com/office/drawing/2014/main" val="2227715016"/>
                    </a:ext>
                  </a:extLst>
                </a:gridCol>
                <a:gridCol w="3686629">
                  <a:extLst>
                    <a:ext uri="{9D8B030D-6E8A-4147-A177-3AD203B41FA5}">
                      <a16:colId xmlns:a16="http://schemas.microsoft.com/office/drawing/2014/main" val="3110011459"/>
                    </a:ext>
                  </a:extLst>
                </a:gridCol>
              </a:tblGrid>
              <a:tr h="690185">
                <a:tc>
                  <a:txBody>
                    <a:bodyPr/>
                    <a:lstStyle/>
                    <a:p>
                      <a:r>
                        <a:rPr lang="en-GB" sz="2000" b="1" dirty="0">
                          <a:latin typeface="+mj-lt"/>
                        </a:rPr>
                        <a:t>Format</a:t>
                      </a:r>
                    </a:p>
                  </a:txBody>
                  <a:tcPr>
                    <a:solidFill>
                      <a:schemeClr val="bg1">
                        <a:lumMod val="95000"/>
                      </a:schemeClr>
                    </a:solidFill>
                  </a:tcPr>
                </a:tc>
                <a:tc>
                  <a:txBody>
                    <a:bodyPr/>
                    <a:lstStyle/>
                    <a:p>
                      <a:r>
                        <a:rPr lang="en-GB" sz="2000" b="1" dirty="0">
                          <a:latin typeface="+mj-lt"/>
                        </a:rPr>
                        <a:t>What is this used for?</a:t>
                      </a:r>
                    </a:p>
                  </a:txBody>
                  <a:tcPr>
                    <a:solidFill>
                      <a:schemeClr val="bg1">
                        <a:lumMod val="95000"/>
                      </a:schemeClr>
                    </a:solidFill>
                  </a:tcPr>
                </a:tc>
                <a:tc gridSpan="2">
                  <a:txBody>
                    <a:bodyPr/>
                    <a:lstStyle/>
                    <a:p>
                      <a:r>
                        <a:rPr lang="en-GB" sz="2000" b="1" dirty="0">
                          <a:latin typeface="+mj-lt"/>
                        </a:rPr>
                        <a:t>Quality</a:t>
                      </a:r>
                    </a:p>
                  </a:txBody>
                  <a:tcPr>
                    <a:solidFill>
                      <a:schemeClr val="bg1">
                        <a:lumMod val="95000"/>
                      </a:schemeClr>
                    </a:solidFill>
                  </a:tcPr>
                </a:tc>
                <a:tc hMerge="1">
                  <a:txBody>
                    <a:bodyPr/>
                    <a:lstStyle/>
                    <a:p>
                      <a:endParaRPr lang="en-GB"/>
                    </a:p>
                  </a:txBody>
                  <a:tcPr/>
                </a:tc>
                <a:tc gridSpan="2">
                  <a:txBody>
                    <a:bodyPr/>
                    <a:lstStyle/>
                    <a:p>
                      <a:r>
                        <a:rPr lang="en-GB" sz="2000" b="1" dirty="0">
                          <a:latin typeface="+mj-lt"/>
                        </a:rPr>
                        <a:t>Size of file</a:t>
                      </a:r>
                    </a:p>
                  </a:txBody>
                  <a:tcPr>
                    <a:solidFill>
                      <a:schemeClr val="bg1">
                        <a:lumMod val="95000"/>
                      </a:schemeClr>
                    </a:solidFill>
                  </a:tcPr>
                </a:tc>
                <a:tc hMerge="1">
                  <a:txBody>
                    <a:bodyPr/>
                    <a:lstStyle/>
                    <a:p>
                      <a:endParaRPr lang="en-GB"/>
                    </a:p>
                  </a:txBody>
                  <a:tcPr/>
                </a:tc>
                <a:tc>
                  <a:txBody>
                    <a:bodyPr/>
                    <a:lstStyle/>
                    <a:p>
                      <a:r>
                        <a:rPr lang="en-GB" sz="2000" b="1" dirty="0">
                          <a:latin typeface="+mj-lt"/>
                        </a:rPr>
                        <a:t>Extra pros and/or cons.</a:t>
                      </a:r>
                    </a:p>
                  </a:txBody>
                  <a:tcPr>
                    <a:solidFill>
                      <a:schemeClr val="bg1">
                        <a:lumMod val="95000"/>
                      </a:schemeClr>
                    </a:solidFill>
                  </a:tcPr>
                </a:tc>
                <a:extLst>
                  <a:ext uri="{0D108BD9-81ED-4DB2-BD59-A6C34878D82A}">
                    <a16:rowId xmlns:a16="http://schemas.microsoft.com/office/drawing/2014/main" val="108062826"/>
                  </a:ext>
                </a:extLst>
              </a:tr>
              <a:tr h="690185">
                <a:tc>
                  <a:txBody>
                    <a:bodyPr/>
                    <a:lstStyle/>
                    <a:p>
                      <a:r>
                        <a:rPr lang="en-GB" dirty="0">
                          <a:latin typeface="+mj-lt"/>
                        </a:rPr>
                        <a:t>MP4</a:t>
                      </a:r>
                    </a:p>
                  </a:txBody>
                  <a:tcPr/>
                </a:tc>
                <a:tc>
                  <a:txBody>
                    <a:bodyPr/>
                    <a:lstStyle/>
                    <a:p>
                      <a:r>
                        <a:rPr lang="en-GB" dirty="0">
                          <a:latin typeface="+mj-lt"/>
                        </a:rPr>
                        <a:t>Used for viewing content on online sharing platforms.</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dirty="0">
                          <a:latin typeface="+mj-lt"/>
                        </a:rPr>
                        <a:t>Compatible with both online and mobile browsers.</a:t>
                      </a:r>
                    </a:p>
                  </a:txBody>
                  <a:tcPr/>
                </a:tc>
                <a:extLst>
                  <a:ext uri="{0D108BD9-81ED-4DB2-BD59-A6C34878D82A}">
                    <a16:rowId xmlns:a16="http://schemas.microsoft.com/office/drawing/2014/main" val="1487143948"/>
                  </a:ext>
                </a:extLst>
              </a:tr>
              <a:tr h="690185">
                <a:tc>
                  <a:txBody>
                    <a:bodyPr/>
                    <a:lstStyle/>
                    <a:p>
                      <a:r>
                        <a:rPr lang="en-GB" dirty="0">
                          <a:latin typeface="+mj-lt"/>
                        </a:rPr>
                        <a:t>WMV</a:t>
                      </a:r>
                    </a:p>
                  </a:txBody>
                  <a:tcPr/>
                </a:tc>
                <a:tc>
                  <a:txBody>
                    <a:bodyPr/>
                    <a:lstStyle/>
                    <a:p>
                      <a:r>
                        <a:rPr lang="en-GB" dirty="0">
                          <a:latin typeface="+mj-lt"/>
                        </a:rPr>
                        <a:t>Used for viewing content on online sharing platforms.</a:t>
                      </a:r>
                    </a:p>
                  </a:txBody>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dirty="0">
                          <a:latin typeface="+mj-lt"/>
                          <a:sym typeface="Wingdings" panose="05000000000000000000" pitchFamily="2" charset="2"/>
                        </a:rPr>
                        <a:t></a:t>
                      </a:r>
                      <a:endParaRPr lang="en-GB" dirty="0">
                        <a:latin typeface="+mj-lt"/>
                      </a:endParaRPr>
                    </a:p>
                  </a:txBody>
                  <a:tcPr>
                    <a:solidFill>
                      <a:schemeClr val="accent4">
                        <a:lumMod val="20000"/>
                        <a:lumOff val="80000"/>
                      </a:schemeClr>
                    </a:solidFill>
                  </a:tcPr>
                </a:tc>
                <a:tc>
                  <a:txBody>
                    <a:bodyPr/>
                    <a:lstStyle/>
                    <a:p>
                      <a:r>
                        <a:rPr lang="en-GB" dirty="0">
                          <a:latin typeface="+mj-lt"/>
                        </a:rPr>
                        <a:t>Main application use to play these files on Microsoft Windows</a:t>
                      </a:r>
                      <a:r>
                        <a:rPr lang="en-GB" baseline="0" dirty="0">
                          <a:latin typeface="+mj-lt"/>
                        </a:rPr>
                        <a:t>.</a:t>
                      </a:r>
                      <a:endParaRPr lang="en-GB" dirty="0">
                        <a:latin typeface="+mj-lt"/>
                      </a:endParaRPr>
                    </a:p>
                  </a:txBody>
                  <a:tcPr/>
                </a:tc>
                <a:extLst>
                  <a:ext uri="{0D108BD9-81ED-4DB2-BD59-A6C34878D82A}">
                    <a16:rowId xmlns:a16="http://schemas.microsoft.com/office/drawing/2014/main" val="130590595"/>
                  </a:ext>
                </a:extLst>
              </a:tr>
              <a:tr h="690185">
                <a:tc>
                  <a:txBody>
                    <a:bodyPr/>
                    <a:lstStyle/>
                    <a:p>
                      <a:r>
                        <a:rPr lang="en-GB" dirty="0">
                          <a:latin typeface="+mj-lt"/>
                        </a:rPr>
                        <a:t>MOV</a:t>
                      </a:r>
                    </a:p>
                  </a:txBody>
                  <a:tcPr/>
                </a:tc>
                <a:tc>
                  <a:txBody>
                    <a:bodyPr/>
                    <a:lstStyle/>
                    <a:p>
                      <a:r>
                        <a:rPr lang="en-GB" dirty="0">
                          <a:latin typeface="+mj-lt"/>
                        </a:rPr>
                        <a:t>Used for watching content on a HD TV or computer.</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Popular for video sharing amongst Mac users.</a:t>
                      </a:r>
                    </a:p>
                  </a:txBody>
                  <a:tcPr/>
                </a:tc>
                <a:extLst>
                  <a:ext uri="{0D108BD9-81ED-4DB2-BD59-A6C34878D82A}">
                    <a16:rowId xmlns:a16="http://schemas.microsoft.com/office/drawing/2014/main" val="708656344"/>
                  </a:ext>
                </a:extLst>
              </a:tr>
              <a:tr h="690185">
                <a:tc>
                  <a:txBody>
                    <a:bodyPr/>
                    <a:lstStyle/>
                    <a:p>
                      <a:r>
                        <a:rPr lang="en-GB" dirty="0">
                          <a:latin typeface="+mj-lt"/>
                        </a:rPr>
                        <a:t>FLV</a:t>
                      </a:r>
                    </a:p>
                  </a:txBody>
                  <a:tcPr/>
                </a:tc>
                <a:tc>
                  <a:txBody>
                    <a:bodyPr/>
                    <a:lstStyle/>
                    <a:p>
                      <a:r>
                        <a:rPr lang="en-GB" dirty="0">
                          <a:latin typeface="+mj-lt"/>
                        </a:rPr>
                        <a:t>Used for viewing content on online sharing platforms.</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dirty="0">
                          <a:latin typeface="+mj-lt"/>
                        </a:rPr>
                        <a:t>Players installed on most browsers.</a:t>
                      </a:r>
                    </a:p>
                  </a:txBody>
                  <a:tcPr/>
                </a:tc>
                <a:extLst>
                  <a:ext uri="{0D108BD9-81ED-4DB2-BD59-A6C34878D82A}">
                    <a16:rowId xmlns:a16="http://schemas.microsoft.com/office/drawing/2014/main" val="3879541473"/>
                  </a:ext>
                </a:extLst>
              </a:tr>
              <a:tr h="690185">
                <a:tc>
                  <a:txBody>
                    <a:bodyPr/>
                    <a:lstStyle/>
                    <a:p>
                      <a:r>
                        <a:rPr lang="en-GB" dirty="0">
                          <a:latin typeface="+mj-lt"/>
                        </a:rPr>
                        <a:t>SWF</a:t>
                      </a:r>
                    </a:p>
                  </a:txBody>
                  <a:tcPr/>
                </a:tc>
                <a:tc>
                  <a:txBody>
                    <a:bodyPr/>
                    <a:lstStyle/>
                    <a:p>
                      <a:r>
                        <a:rPr lang="en-GB" dirty="0">
                          <a:latin typeface="+mj-lt"/>
                        </a:rPr>
                        <a:t>Video and vector based animations and sound to</a:t>
                      </a:r>
                      <a:r>
                        <a:rPr lang="en-GB" baseline="0" dirty="0">
                          <a:latin typeface="+mj-lt"/>
                        </a:rPr>
                        <a:t> be viewed over the web.</a:t>
                      </a:r>
                      <a:endParaRPr lang="en-GB" dirty="0">
                        <a:latin typeface="+mj-lt"/>
                      </a:endParaRP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You must have a Flash plug-in installed.</a:t>
                      </a:r>
                    </a:p>
                  </a:txBody>
                  <a:tcPr/>
                </a:tc>
                <a:extLst>
                  <a:ext uri="{0D108BD9-81ED-4DB2-BD59-A6C34878D82A}">
                    <a16:rowId xmlns:a16="http://schemas.microsoft.com/office/drawing/2014/main" val="551946693"/>
                  </a:ext>
                </a:extLst>
              </a:tr>
              <a:tr h="690185">
                <a:tc>
                  <a:txBody>
                    <a:bodyPr/>
                    <a:lstStyle/>
                    <a:p>
                      <a:r>
                        <a:rPr lang="en-GB" dirty="0">
                          <a:latin typeface="+mj-lt"/>
                        </a:rPr>
                        <a:t>GIF</a:t>
                      </a:r>
                    </a:p>
                  </a:txBody>
                  <a:tcPr/>
                </a:tc>
                <a:tc>
                  <a:txBody>
                    <a:bodyPr/>
                    <a:lstStyle/>
                    <a:p>
                      <a:r>
                        <a:rPr lang="en-GB" dirty="0">
                          <a:latin typeface="+mj-lt"/>
                        </a:rPr>
                        <a:t>Best known for allowing animations and can be transparent in appearance.</a:t>
                      </a:r>
                    </a:p>
                  </a:txBody>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r>
                        <a:rPr lang="en-GB" dirty="0">
                          <a:latin typeface="+mj-lt"/>
                        </a:rPr>
                        <a:t>Limited colour patterns.</a:t>
                      </a:r>
                    </a:p>
                  </a:txBody>
                  <a:tcPr/>
                </a:tc>
                <a:extLst>
                  <a:ext uri="{0D108BD9-81ED-4DB2-BD59-A6C34878D82A}">
                    <a16:rowId xmlns:a16="http://schemas.microsoft.com/office/drawing/2014/main" val="1923650347"/>
                  </a:ext>
                </a:extLst>
              </a:tr>
              <a:tr h="690185">
                <a:tc>
                  <a:txBody>
                    <a:bodyPr/>
                    <a:lstStyle/>
                    <a:p>
                      <a:r>
                        <a:rPr lang="en-GB" dirty="0">
                          <a:latin typeface="+mj-lt"/>
                        </a:rPr>
                        <a:t>AVI</a:t>
                      </a:r>
                    </a:p>
                  </a:txBody>
                  <a:tcPr/>
                </a:tc>
                <a:tc>
                  <a:txBody>
                    <a:bodyPr/>
                    <a:lstStyle/>
                    <a:p>
                      <a:r>
                        <a:rPr lang="en-GB" dirty="0">
                          <a:latin typeface="+mj-lt"/>
                        </a:rPr>
                        <a:t>Used for watching content on a HD TV or computer.</a:t>
                      </a:r>
                    </a:p>
                  </a:txBody>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rgbClr val="00FF00"/>
                    </a:solidFill>
                  </a:tcPr>
                </a:tc>
                <a:tc>
                  <a:txBody>
                    <a:bodyPr/>
                    <a:lstStyle/>
                    <a:p>
                      <a:endParaRPr lang="en-GB" dirty="0">
                        <a:latin typeface="+mj-lt"/>
                      </a:endParaRPr>
                    </a:p>
                  </a:txBody>
                  <a:tcPr>
                    <a:solidFill>
                      <a:schemeClr val="accent4">
                        <a:lumMod val="20000"/>
                        <a:lumOff val="80000"/>
                      </a:schemeClr>
                    </a:solidFill>
                  </a:tcPr>
                </a:tc>
                <a:tc>
                  <a:txBody>
                    <a:bodyPr/>
                    <a:lstStyle/>
                    <a:p>
                      <a:endParaRPr lang="en-GB" dirty="0">
                        <a:latin typeface="+mj-lt"/>
                      </a:endParaRPr>
                    </a:p>
                  </a:txBody>
                  <a:tcPr>
                    <a:solidFill>
                      <a:srgbClr val="00FF00"/>
                    </a:solidFill>
                  </a:tcPr>
                </a:tc>
                <a:tc>
                  <a:txBody>
                    <a:bodyPr/>
                    <a:lstStyle/>
                    <a:p>
                      <a:r>
                        <a:rPr lang="en-GB" sz="1800" kern="1200" dirty="0">
                          <a:solidFill>
                            <a:schemeClr val="tx1"/>
                          </a:solidFill>
                          <a:latin typeface="+mn-lt"/>
                          <a:ea typeface="+mn-ea"/>
                          <a:cs typeface="+mn-cs"/>
                          <a:sym typeface="Wingdings" panose="05000000000000000000" pitchFamily="2" charset="2"/>
                        </a:rPr>
                        <a:t></a:t>
                      </a:r>
                      <a:endParaRPr lang="en-GB" sz="1800" kern="1200" dirty="0">
                        <a:solidFill>
                          <a:schemeClr val="tx1"/>
                        </a:solidFill>
                        <a:latin typeface="+mn-lt"/>
                        <a:ea typeface="+mn-ea"/>
                        <a:cs typeface="+mn-cs"/>
                      </a:endParaRPr>
                    </a:p>
                  </a:txBody>
                  <a:tcPr>
                    <a:solidFill>
                      <a:schemeClr val="accent4">
                        <a:lumMod val="20000"/>
                        <a:lumOff val="80000"/>
                      </a:schemeClr>
                    </a:solidFill>
                  </a:tcPr>
                </a:tc>
                <a:tc>
                  <a:txBody>
                    <a:bodyPr/>
                    <a:lstStyle/>
                    <a:p>
                      <a:r>
                        <a:rPr lang="en-GB" dirty="0">
                          <a:latin typeface="+mj-lt"/>
                        </a:rPr>
                        <a:t>Certain codes required to retrieve the file.</a:t>
                      </a:r>
                    </a:p>
                  </a:txBody>
                  <a:tcPr/>
                </a:tc>
                <a:extLst>
                  <a:ext uri="{0D108BD9-81ED-4DB2-BD59-A6C34878D82A}">
                    <a16:rowId xmlns:a16="http://schemas.microsoft.com/office/drawing/2014/main" val="3113995171"/>
                  </a:ext>
                </a:extLst>
              </a:tr>
            </a:tbl>
          </a:graphicData>
        </a:graphic>
      </p:graphicFrame>
      <p:graphicFrame>
        <p:nvGraphicFramePr>
          <p:cNvPr id="4" name="Table 3"/>
          <p:cNvGraphicFramePr>
            <a:graphicFrameLocks noGrp="1"/>
          </p:cNvGraphicFramePr>
          <p:nvPr>
            <p:extLst/>
          </p:nvPr>
        </p:nvGraphicFramePr>
        <p:xfrm>
          <a:off x="6154056" y="219413"/>
          <a:ext cx="5791201" cy="370840"/>
        </p:xfrm>
        <a:graphic>
          <a:graphicData uri="http://schemas.openxmlformats.org/drawingml/2006/table">
            <a:tbl>
              <a:tblPr firstRow="1" bandRow="1">
                <a:tableStyleId>{5940675A-B579-460E-94D1-54222C63F5DA}</a:tableStyleId>
              </a:tblPr>
              <a:tblGrid>
                <a:gridCol w="1582058">
                  <a:extLst>
                    <a:ext uri="{9D8B030D-6E8A-4147-A177-3AD203B41FA5}">
                      <a16:colId xmlns:a16="http://schemas.microsoft.com/office/drawing/2014/main" val="1085469856"/>
                    </a:ext>
                  </a:extLst>
                </a:gridCol>
                <a:gridCol w="711200">
                  <a:extLst>
                    <a:ext uri="{9D8B030D-6E8A-4147-A177-3AD203B41FA5}">
                      <a16:colId xmlns:a16="http://schemas.microsoft.com/office/drawing/2014/main" val="1093494544"/>
                    </a:ext>
                  </a:extLst>
                </a:gridCol>
                <a:gridCol w="696686">
                  <a:extLst>
                    <a:ext uri="{9D8B030D-6E8A-4147-A177-3AD203B41FA5}">
                      <a16:colId xmlns:a16="http://schemas.microsoft.com/office/drawing/2014/main" val="569137358"/>
                    </a:ext>
                  </a:extLst>
                </a:gridCol>
                <a:gridCol w="1567543">
                  <a:extLst>
                    <a:ext uri="{9D8B030D-6E8A-4147-A177-3AD203B41FA5}">
                      <a16:colId xmlns:a16="http://schemas.microsoft.com/office/drawing/2014/main" val="1420020188"/>
                    </a:ext>
                  </a:extLst>
                </a:gridCol>
                <a:gridCol w="633911">
                  <a:extLst>
                    <a:ext uri="{9D8B030D-6E8A-4147-A177-3AD203B41FA5}">
                      <a16:colId xmlns:a16="http://schemas.microsoft.com/office/drawing/2014/main" val="689103946"/>
                    </a:ext>
                  </a:extLst>
                </a:gridCol>
                <a:gridCol w="599803">
                  <a:extLst>
                    <a:ext uri="{9D8B030D-6E8A-4147-A177-3AD203B41FA5}">
                      <a16:colId xmlns:a16="http://schemas.microsoft.com/office/drawing/2014/main" val="1131051341"/>
                    </a:ext>
                  </a:extLst>
                </a:gridCol>
              </a:tblGrid>
              <a:tr h="370840">
                <a:tc>
                  <a:txBody>
                    <a:bodyPr/>
                    <a:lstStyle/>
                    <a:p>
                      <a:r>
                        <a:rPr lang="en-GB" dirty="0">
                          <a:latin typeface="+mj-lt"/>
                        </a:rPr>
                        <a:t>Quality</a:t>
                      </a:r>
                    </a:p>
                  </a:txBody>
                  <a:tcPr/>
                </a:tc>
                <a:tc>
                  <a:txBody>
                    <a:bodyPr/>
                    <a:lstStyle/>
                    <a:p>
                      <a:r>
                        <a:rPr lang="en-GB" dirty="0">
                          <a:latin typeface="+mj-lt"/>
                        </a:rPr>
                        <a:t>High</a:t>
                      </a:r>
                    </a:p>
                  </a:txBody>
                  <a:tcPr>
                    <a:solidFill>
                      <a:srgbClr val="00FF00"/>
                    </a:solidFill>
                  </a:tcPr>
                </a:tc>
                <a:tc>
                  <a:txBody>
                    <a:bodyPr/>
                    <a:lstStyle/>
                    <a:p>
                      <a:r>
                        <a:rPr lang="en-GB" dirty="0">
                          <a:latin typeface="+mj-lt"/>
                        </a:rPr>
                        <a:t>Low</a:t>
                      </a:r>
                    </a:p>
                  </a:txBody>
                  <a:tcPr>
                    <a:solidFill>
                      <a:schemeClr val="accent4">
                        <a:lumMod val="20000"/>
                        <a:lumOff val="80000"/>
                      </a:schemeClr>
                    </a:solidFill>
                  </a:tcPr>
                </a:tc>
                <a:tc>
                  <a:txBody>
                    <a:bodyPr/>
                    <a:lstStyle/>
                    <a:p>
                      <a:r>
                        <a:rPr lang="en-GB" dirty="0">
                          <a:latin typeface="+mj-lt"/>
                        </a:rPr>
                        <a:t>File Size</a:t>
                      </a:r>
                    </a:p>
                  </a:txBody>
                  <a:tcPr/>
                </a:tc>
                <a:tc>
                  <a:txBody>
                    <a:bodyPr/>
                    <a:lstStyle/>
                    <a:p>
                      <a:r>
                        <a:rPr lang="en-GB" dirty="0">
                          <a:latin typeface="+mj-lt"/>
                        </a:rPr>
                        <a:t>Low</a:t>
                      </a:r>
                    </a:p>
                  </a:txBody>
                  <a:tcPr>
                    <a:solidFill>
                      <a:srgbClr val="00FF00"/>
                    </a:solidFill>
                  </a:tcPr>
                </a:tc>
                <a:tc>
                  <a:txBody>
                    <a:bodyPr/>
                    <a:lstStyle/>
                    <a:p>
                      <a:r>
                        <a:rPr lang="en-GB" dirty="0">
                          <a:latin typeface="+mj-lt"/>
                        </a:rPr>
                        <a:t>High</a:t>
                      </a:r>
                    </a:p>
                  </a:txBody>
                  <a:tcPr>
                    <a:solidFill>
                      <a:schemeClr val="accent4">
                        <a:lumMod val="20000"/>
                        <a:lumOff val="80000"/>
                      </a:schemeClr>
                    </a:solidFill>
                  </a:tcPr>
                </a:tc>
                <a:extLst>
                  <a:ext uri="{0D108BD9-81ED-4DB2-BD59-A6C34878D82A}">
                    <a16:rowId xmlns:a16="http://schemas.microsoft.com/office/drawing/2014/main" val="2069267915"/>
                  </a:ext>
                </a:extLst>
              </a:tr>
            </a:tbl>
          </a:graphicData>
        </a:graphic>
      </p:graphicFrame>
    </p:spTree>
    <p:extLst>
      <p:ext uri="{BB962C8B-B14F-4D97-AF65-F5344CB8AC3E}">
        <p14:creationId xmlns:p14="http://schemas.microsoft.com/office/powerpoint/2010/main" val="11158261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Compression - Practical activity</a:t>
            </a:r>
          </a:p>
        </p:txBody>
      </p:sp>
      <p:pic>
        <p:nvPicPr>
          <p:cNvPr id="7" name="Picture 6">
            <a:extLst>
              <a:ext uri="{FF2B5EF4-FFF2-40B4-BE49-F238E27FC236}">
                <a16:creationId xmlns:a16="http://schemas.microsoft.com/office/drawing/2014/main" id="{3DB58701-A797-494C-BA8B-5DCB51ABE027}"/>
              </a:ext>
            </a:extLst>
          </p:cNvPr>
          <p:cNvPicPr/>
          <p:nvPr/>
        </p:nvPicPr>
        <p:blipFill rotWithShape="1">
          <a:blip r:embed="rId3">
            <a:extLst>
              <a:ext uri="{28A0092B-C50C-407E-A947-70E740481C1C}">
                <a14:useLocalDpi xmlns:a14="http://schemas.microsoft.com/office/drawing/2010/main" val="0"/>
              </a:ext>
            </a:extLst>
          </a:blip>
          <a:srcRect r="2623" b="5129"/>
          <a:stretch/>
        </p:blipFill>
        <p:spPr>
          <a:xfrm>
            <a:off x="258763" y="924515"/>
            <a:ext cx="5648551" cy="3705544"/>
          </a:xfrm>
          <a:prstGeom prst="rect">
            <a:avLst/>
          </a:prstGeom>
        </p:spPr>
      </p:pic>
      <p:sp>
        <p:nvSpPr>
          <p:cNvPr id="4" name="TextBox 3">
            <a:extLst>
              <a:ext uri="{FF2B5EF4-FFF2-40B4-BE49-F238E27FC236}">
                <a16:creationId xmlns:a16="http://schemas.microsoft.com/office/drawing/2014/main" id="{7D6E3D44-623C-4C25-B90B-8969A69984F0}"/>
              </a:ext>
            </a:extLst>
          </p:cNvPr>
          <p:cNvSpPr txBox="1"/>
          <p:nvPr/>
        </p:nvSpPr>
        <p:spPr>
          <a:xfrm>
            <a:off x="6197600" y="924515"/>
            <a:ext cx="5225143" cy="3508653"/>
          </a:xfrm>
          <a:prstGeom prst="rect">
            <a:avLst/>
          </a:prstGeom>
          <a:noFill/>
        </p:spPr>
        <p:txBody>
          <a:bodyPr wrap="square" rtlCol="0">
            <a:spAutoFit/>
          </a:bodyPr>
          <a:lstStyle/>
          <a:p>
            <a:r>
              <a:rPr lang="en-GB" sz="2400" b="1" dirty="0">
                <a:latin typeface="+mj-lt"/>
              </a:rPr>
              <a:t>Task: </a:t>
            </a:r>
          </a:p>
          <a:p>
            <a:pPr marL="285750" indent="-285750">
              <a:buFont typeface="Arial" panose="020B0604020202020204" pitchFamily="34" charset="0"/>
              <a:buChar char="•"/>
            </a:pPr>
            <a:r>
              <a:rPr lang="en-GB" dirty="0">
                <a:latin typeface="+mj-lt"/>
              </a:rPr>
              <a:t>For this task you need to open Adobe Photoshop.</a:t>
            </a:r>
          </a:p>
          <a:p>
            <a:pPr marL="285750" indent="-285750">
              <a:buFont typeface="Arial" panose="020B0604020202020204" pitchFamily="34" charset="0"/>
              <a:buChar char="•"/>
            </a:pPr>
            <a:endParaRPr lang="en-GB" dirty="0">
              <a:latin typeface="+mj-lt"/>
            </a:endParaRPr>
          </a:p>
          <a:p>
            <a:pPr marL="285750" indent="-285750">
              <a:buFont typeface="Arial" panose="020B0604020202020204" pitchFamily="34" charset="0"/>
              <a:buChar char="•"/>
            </a:pPr>
            <a:r>
              <a:rPr lang="en-GB" dirty="0">
                <a:latin typeface="+mj-lt"/>
              </a:rPr>
              <a:t>You will open an image (like the one on the left) and it will be in what we call a lossless format.</a:t>
            </a:r>
          </a:p>
          <a:p>
            <a:pPr marL="285750" indent="-285750">
              <a:buFont typeface="Arial" panose="020B0604020202020204" pitchFamily="34" charset="0"/>
              <a:buChar char="•"/>
            </a:pPr>
            <a:endParaRPr lang="en-GB" dirty="0">
              <a:latin typeface="+mj-lt"/>
            </a:endParaRPr>
          </a:p>
          <a:p>
            <a:pPr marL="285750" indent="-285750">
              <a:buFont typeface="Arial" panose="020B0604020202020204" pitchFamily="34" charset="0"/>
              <a:buChar char="•"/>
            </a:pPr>
            <a:r>
              <a:rPr lang="en-GB" dirty="0">
                <a:latin typeface="+mj-lt"/>
              </a:rPr>
              <a:t>You’re going to compress the file into a lossy format and figure some of the differences between the two.</a:t>
            </a:r>
          </a:p>
          <a:p>
            <a:pPr marL="285750" indent="-285750">
              <a:buFont typeface="Arial" panose="020B0604020202020204" pitchFamily="34" charset="0"/>
              <a:buChar char="•"/>
            </a:pPr>
            <a:endParaRPr lang="en-GB" dirty="0">
              <a:latin typeface="+mj-lt"/>
            </a:endParaRPr>
          </a:p>
          <a:p>
            <a:pPr marL="285750" indent="-285750">
              <a:buFont typeface="Arial" panose="020B0604020202020204" pitchFamily="34" charset="0"/>
              <a:buChar char="•"/>
            </a:pPr>
            <a:r>
              <a:rPr lang="en-GB" dirty="0">
                <a:latin typeface="+mj-lt"/>
              </a:rPr>
              <a:t>All the instructions will be on the worksheet provided.</a:t>
            </a:r>
          </a:p>
        </p:txBody>
      </p:sp>
      <p:graphicFrame>
        <p:nvGraphicFramePr>
          <p:cNvPr id="9" name="Table 8">
            <a:extLst>
              <a:ext uri="{FF2B5EF4-FFF2-40B4-BE49-F238E27FC236}">
                <a16:creationId xmlns:a16="http://schemas.microsoft.com/office/drawing/2014/main" id="{47ABF074-C960-4724-9D8C-7538AEAF5FBA}"/>
              </a:ext>
            </a:extLst>
          </p:cNvPr>
          <p:cNvGraphicFramePr>
            <a:graphicFrameLocks noGrp="1"/>
          </p:cNvGraphicFramePr>
          <p:nvPr>
            <p:extLst/>
          </p:nvPr>
        </p:nvGraphicFramePr>
        <p:xfrm>
          <a:off x="7442982" y="5306468"/>
          <a:ext cx="3979761" cy="1280160"/>
        </p:xfrm>
        <a:graphic>
          <a:graphicData uri="http://schemas.openxmlformats.org/drawingml/2006/table">
            <a:tbl>
              <a:tblPr firstRow="1" bandRow="1">
                <a:tableStyleId>{5C22544A-7EE6-4342-B048-85BDC9FD1C3A}</a:tableStyleId>
              </a:tblPr>
              <a:tblGrid>
                <a:gridCol w="3979761">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Key 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204693053"/>
                  </a:ext>
                </a:extLst>
              </a:tr>
              <a:tr h="370840">
                <a:tc>
                  <a:txBody>
                    <a:bodyPr/>
                    <a:lstStyle/>
                    <a:p>
                      <a:pPr algn="l"/>
                      <a:r>
                        <a:rPr lang="en-GB" sz="1800" b="1" dirty="0">
                          <a:latin typeface="Tw Cen MT" panose="020B0602020104020603" pitchFamily="34" charset="0"/>
                        </a:rPr>
                        <a:t>Compression </a:t>
                      </a:r>
                      <a:r>
                        <a:rPr lang="en-GB" sz="1800" b="0" dirty="0">
                          <a:latin typeface="Tw Cen MT" panose="020B0602020104020603" pitchFamily="34" charset="0"/>
                        </a:rPr>
                        <a:t>is an algorithm designed to remove or re-arrange data in order to make the size of the file smaller.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1" name="Picture 10" descr="Key Icons - Download Free Vector Icons | Noun Project">
            <a:extLst>
              <a:ext uri="{FF2B5EF4-FFF2-40B4-BE49-F238E27FC236}">
                <a16:creationId xmlns:a16="http://schemas.microsoft.com/office/drawing/2014/main" id="{055AD8BD-A276-486A-A27A-130B2112E6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51529">
            <a:off x="10797765" y="4982866"/>
            <a:ext cx="647202" cy="64720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e 11">
            <a:extLst>
              <a:ext uri="{FF2B5EF4-FFF2-40B4-BE49-F238E27FC236}">
                <a16:creationId xmlns:a16="http://schemas.microsoft.com/office/drawing/2014/main" id="{2EF239E3-CBE9-487B-B155-A81148C7B4A2}"/>
              </a:ext>
            </a:extLst>
          </p:cNvPr>
          <p:cNvGraphicFramePr>
            <a:graphicFrameLocks noGrp="1"/>
          </p:cNvGraphicFramePr>
          <p:nvPr>
            <p:extLst/>
          </p:nvPr>
        </p:nvGraphicFramePr>
        <p:xfrm>
          <a:off x="249001" y="5306468"/>
          <a:ext cx="5668073" cy="1280160"/>
        </p:xfrm>
        <a:graphic>
          <a:graphicData uri="http://schemas.openxmlformats.org/drawingml/2006/table">
            <a:tbl>
              <a:tblPr firstRow="1" bandRow="1">
                <a:tableStyleId>{5C22544A-7EE6-4342-B048-85BDC9FD1C3A}</a:tableStyleId>
              </a:tblPr>
              <a:tblGrid>
                <a:gridCol w="5668073">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rPr>
                        <a:t>Click on the link to watch the video on Lossy and Lossless compression.</a:t>
                      </a:r>
                    </a:p>
                    <a:p>
                      <a:pPr algn="l"/>
                      <a:r>
                        <a:rPr lang="en-GB" sz="1800" b="0" dirty="0">
                          <a:latin typeface="Tw Cen MT" panose="020B0602020104020603" pitchFamily="34" charset="0"/>
                          <a:hlinkClick r:id="rId5"/>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6" name="Picture 2" descr="Video Icon Icons - Download Free Vector Icons | Noun Project">
            <a:extLst>
              <a:ext uri="{FF2B5EF4-FFF2-40B4-BE49-F238E27FC236}">
                <a16:creationId xmlns:a16="http://schemas.microsoft.com/office/drawing/2014/main" id="{5ACEEBA8-C4E8-4430-BDEA-4A5719F6CD1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6857" y="5933485"/>
            <a:ext cx="740217" cy="740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13958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Compression</a:t>
            </a:r>
          </a:p>
        </p:txBody>
      </p:sp>
      <p:sp>
        <p:nvSpPr>
          <p:cNvPr id="6" name="Rectangle 5"/>
          <p:cNvSpPr/>
          <p:nvPr/>
        </p:nvSpPr>
        <p:spPr>
          <a:xfrm>
            <a:off x="223521" y="834719"/>
            <a:ext cx="11749404" cy="36543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Identify </a:t>
            </a:r>
            <a:r>
              <a:rPr lang="en-GB" sz="1400" b="1" dirty="0">
                <a:solidFill>
                  <a:schemeClr val="tx1"/>
                </a:solidFill>
                <a:latin typeface="+mj-lt"/>
              </a:rPr>
              <a:t>two</a:t>
            </a:r>
            <a:r>
              <a:rPr lang="en-GB" sz="1400" dirty="0">
                <a:solidFill>
                  <a:schemeClr val="tx1"/>
                </a:solidFill>
                <a:latin typeface="+mj-lt"/>
              </a:rPr>
              <a:t> reasons why users would compress files (2 marks)</a:t>
            </a:r>
          </a:p>
        </p:txBody>
      </p:sp>
      <p:sp>
        <p:nvSpPr>
          <p:cNvPr id="10" name="Rectangle 9"/>
          <p:cNvSpPr/>
          <p:nvPr/>
        </p:nvSpPr>
        <p:spPr>
          <a:xfrm>
            <a:off x="223521" y="1453724"/>
            <a:ext cx="11749404" cy="87513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u="sng" dirty="0">
              <a:solidFill>
                <a:schemeClr val="tx1"/>
              </a:solidFill>
              <a:latin typeface="+mj-lt"/>
            </a:endParaRPr>
          </a:p>
        </p:txBody>
      </p:sp>
      <p:sp>
        <p:nvSpPr>
          <p:cNvPr id="15" name="Rectangle 14"/>
          <p:cNvSpPr/>
          <p:nvPr/>
        </p:nvSpPr>
        <p:spPr>
          <a:xfrm>
            <a:off x="223521" y="2582436"/>
            <a:ext cx="11749404" cy="60367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Using the table below, identify whether these statements describe lossy or lossless compression.</a:t>
            </a:r>
          </a:p>
        </p:txBody>
      </p:sp>
      <p:graphicFrame>
        <p:nvGraphicFramePr>
          <p:cNvPr id="2" name="Table 1"/>
          <p:cNvGraphicFramePr>
            <a:graphicFrameLocks noGrp="1"/>
          </p:cNvGraphicFramePr>
          <p:nvPr>
            <p:extLst/>
          </p:nvPr>
        </p:nvGraphicFramePr>
        <p:xfrm>
          <a:off x="223521" y="3439682"/>
          <a:ext cx="11749405" cy="3046842"/>
        </p:xfrm>
        <a:graphic>
          <a:graphicData uri="http://schemas.openxmlformats.org/drawingml/2006/table">
            <a:tbl>
              <a:tblPr firstRow="1" bandRow="1">
                <a:tableStyleId>{073A0DAA-6AF3-43AB-8588-CEC1D06C72B9}</a:tableStyleId>
              </a:tblPr>
              <a:tblGrid>
                <a:gridCol w="8549004">
                  <a:extLst>
                    <a:ext uri="{9D8B030D-6E8A-4147-A177-3AD203B41FA5}">
                      <a16:colId xmlns:a16="http://schemas.microsoft.com/office/drawing/2014/main" val="3765668737"/>
                    </a:ext>
                  </a:extLst>
                </a:gridCol>
                <a:gridCol w="1557338">
                  <a:extLst>
                    <a:ext uri="{9D8B030D-6E8A-4147-A177-3AD203B41FA5}">
                      <a16:colId xmlns:a16="http://schemas.microsoft.com/office/drawing/2014/main" val="1300282938"/>
                    </a:ext>
                  </a:extLst>
                </a:gridCol>
                <a:gridCol w="1643063">
                  <a:extLst>
                    <a:ext uri="{9D8B030D-6E8A-4147-A177-3AD203B41FA5}">
                      <a16:colId xmlns:a16="http://schemas.microsoft.com/office/drawing/2014/main" val="4145018442"/>
                    </a:ext>
                  </a:extLst>
                </a:gridCol>
              </a:tblGrid>
              <a:tr h="507807">
                <a:tc>
                  <a:txBody>
                    <a:bodyPr/>
                    <a:lstStyle/>
                    <a:p>
                      <a:r>
                        <a:rPr lang="en-GB" dirty="0">
                          <a:latin typeface="+mj-lt"/>
                        </a:rPr>
                        <a:t>Statement</a:t>
                      </a:r>
                    </a:p>
                  </a:txBody>
                  <a:tcPr/>
                </a:tc>
                <a:tc>
                  <a:txBody>
                    <a:bodyPr/>
                    <a:lstStyle/>
                    <a:p>
                      <a:r>
                        <a:rPr lang="en-GB" dirty="0">
                          <a:latin typeface="+mj-lt"/>
                        </a:rPr>
                        <a:t>Lossy</a:t>
                      </a:r>
                    </a:p>
                  </a:txBody>
                  <a:tcPr/>
                </a:tc>
                <a:tc>
                  <a:txBody>
                    <a:bodyPr/>
                    <a:lstStyle/>
                    <a:p>
                      <a:r>
                        <a:rPr lang="en-GB" dirty="0">
                          <a:latin typeface="+mj-lt"/>
                        </a:rPr>
                        <a:t>Lossless</a:t>
                      </a:r>
                    </a:p>
                  </a:txBody>
                  <a:tcPr/>
                </a:tc>
                <a:extLst>
                  <a:ext uri="{0D108BD9-81ED-4DB2-BD59-A6C34878D82A}">
                    <a16:rowId xmlns:a16="http://schemas.microsoft.com/office/drawing/2014/main" val="1951709078"/>
                  </a:ext>
                </a:extLst>
              </a:tr>
              <a:tr h="507807">
                <a:tc>
                  <a:txBody>
                    <a:bodyPr/>
                    <a:lstStyle/>
                    <a:p>
                      <a:r>
                        <a:rPr lang="en-GB" dirty="0">
                          <a:latin typeface="+mj-lt"/>
                        </a:rPr>
                        <a:t>Used to permanently delete unnecessary</a:t>
                      </a:r>
                      <a:r>
                        <a:rPr lang="en-GB" baseline="0" dirty="0">
                          <a:latin typeface="+mj-lt"/>
                        </a:rPr>
                        <a:t> data but it can impact the quality.</a:t>
                      </a:r>
                      <a:endParaRPr lang="en-GB" dirty="0">
                        <a:latin typeface="+mj-lt"/>
                      </a:endParaRPr>
                    </a:p>
                  </a:txBody>
                  <a:tcPr/>
                </a:tc>
                <a:tc>
                  <a:txBody>
                    <a:bodyPr/>
                    <a:lstStyle/>
                    <a:p>
                      <a:endParaRPr lang="en-GB">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4149624866"/>
                  </a:ext>
                </a:extLst>
              </a:tr>
              <a:tr h="507807">
                <a:tc>
                  <a:txBody>
                    <a:bodyPr/>
                    <a:lstStyle/>
                    <a:p>
                      <a:r>
                        <a:rPr lang="en-GB" dirty="0">
                          <a:latin typeface="+mj-lt"/>
                        </a:rPr>
                        <a:t>The</a:t>
                      </a:r>
                      <a:r>
                        <a:rPr lang="en-GB" baseline="0" dirty="0">
                          <a:latin typeface="+mj-lt"/>
                        </a:rPr>
                        <a:t> image is irreversible, which means changes cannot be made.</a:t>
                      </a:r>
                      <a:endParaRPr lang="en-GB" dirty="0">
                        <a:latin typeface="+mj-lt"/>
                      </a:endParaRPr>
                    </a:p>
                  </a:txBody>
                  <a:tcPr/>
                </a:tc>
                <a:tc>
                  <a:txBody>
                    <a:bodyPr/>
                    <a:lstStyle/>
                    <a:p>
                      <a:endParaRPr lang="en-GB">
                        <a:latin typeface="+mj-lt"/>
                      </a:endParaRPr>
                    </a:p>
                  </a:txBody>
                  <a:tcPr/>
                </a:tc>
                <a:tc>
                  <a:txBody>
                    <a:bodyPr/>
                    <a:lstStyle/>
                    <a:p>
                      <a:endParaRPr lang="en-GB">
                        <a:latin typeface="+mj-lt"/>
                      </a:endParaRPr>
                    </a:p>
                  </a:txBody>
                  <a:tcPr/>
                </a:tc>
                <a:extLst>
                  <a:ext uri="{0D108BD9-81ED-4DB2-BD59-A6C34878D82A}">
                    <a16:rowId xmlns:a16="http://schemas.microsoft.com/office/drawing/2014/main" val="3102903009"/>
                  </a:ext>
                </a:extLst>
              </a:tr>
              <a:tr h="507807">
                <a:tc>
                  <a:txBody>
                    <a:bodyPr/>
                    <a:lstStyle/>
                    <a:p>
                      <a:r>
                        <a:rPr lang="en-GB" dirty="0">
                          <a:latin typeface="+mj-lt"/>
                        </a:rPr>
                        <a:t>Once</a:t>
                      </a:r>
                      <a:r>
                        <a:rPr lang="en-GB" baseline="0" dirty="0">
                          <a:latin typeface="+mj-lt"/>
                        </a:rPr>
                        <a:t> compressed, the file size is reduced dramatically.</a:t>
                      </a:r>
                      <a:endParaRPr lang="en-GB" dirty="0">
                        <a:latin typeface="+mj-lt"/>
                      </a:endParaRPr>
                    </a:p>
                  </a:txBody>
                  <a:tcPr/>
                </a:tc>
                <a:tc>
                  <a:txBody>
                    <a:bodyPr/>
                    <a:lstStyle/>
                    <a:p>
                      <a:endParaRPr lang="en-GB">
                        <a:latin typeface="+mj-lt"/>
                      </a:endParaRPr>
                    </a:p>
                  </a:txBody>
                  <a:tcPr/>
                </a:tc>
                <a:tc>
                  <a:txBody>
                    <a:bodyPr/>
                    <a:lstStyle/>
                    <a:p>
                      <a:endParaRPr lang="en-GB">
                        <a:latin typeface="+mj-lt"/>
                      </a:endParaRPr>
                    </a:p>
                  </a:txBody>
                  <a:tcPr/>
                </a:tc>
                <a:extLst>
                  <a:ext uri="{0D108BD9-81ED-4DB2-BD59-A6C34878D82A}">
                    <a16:rowId xmlns:a16="http://schemas.microsoft.com/office/drawing/2014/main" val="3543122260"/>
                  </a:ext>
                </a:extLst>
              </a:tr>
              <a:tr h="507807">
                <a:tc>
                  <a:txBody>
                    <a:bodyPr/>
                    <a:lstStyle/>
                    <a:p>
                      <a:r>
                        <a:rPr lang="en-GB" dirty="0">
                          <a:latin typeface="+mj-lt"/>
                        </a:rPr>
                        <a:t>The image is reversible, which means changes can be made throughout.</a:t>
                      </a:r>
                    </a:p>
                  </a:txBody>
                  <a:tcPr/>
                </a:tc>
                <a:tc>
                  <a:txBody>
                    <a:bodyPr/>
                    <a:lstStyle/>
                    <a:p>
                      <a:endParaRPr lang="en-GB">
                        <a:latin typeface="+mj-lt"/>
                      </a:endParaRPr>
                    </a:p>
                  </a:txBody>
                  <a:tcPr/>
                </a:tc>
                <a:tc>
                  <a:txBody>
                    <a:bodyPr/>
                    <a:lstStyle/>
                    <a:p>
                      <a:endParaRPr lang="en-GB">
                        <a:latin typeface="+mj-lt"/>
                      </a:endParaRPr>
                    </a:p>
                  </a:txBody>
                  <a:tcPr/>
                </a:tc>
                <a:extLst>
                  <a:ext uri="{0D108BD9-81ED-4DB2-BD59-A6C34878D82A}">
                    <a16:rowId xmlns:a16="http://schemas.microsoft.com/office/drawing/2014/main" val="3834635304"/>
                  </a:ext>
                </a:extLst>
              </a:tr>
              <a:tr h="507807">
                <a:tc>
                  <a:txBody>
                    <a:bodyPr/>
                    <a:lstStyle/>
                    <a:p>
                      <a:r>
                        <a:rPr lang="en-GB" dirty="0">
                          <a:latin typeface="+mj-lt"/>
                        </a:rPr>
                        <a:t>Used to re-arrange data</a:t>
                      </a:r>
                      <a:r>
                        <a:rPr lang="en-GB" baseline="0" dirty="0">
                          <a:latin typeface="+mj-lt"/>
                        </a:rPr>
                        <a:t> so the image can be restored to it’s original quality.</a:t>
                      </a:r>
                      <a:endParaRPr lang="en-GB" dirty="0">
                        <a:latin typeface="+mj-lt"/>
                      </a:endParaRPr>
                    </a:p>
                  </a:txBody>
                  <a:tcPr/>
                </a:tc>
                <a:tc>
                  <a:txBody>
                    <a:bodyPr/>
                    <a:lstStyle/>
                    <a:p>
                      <a:endParaRPr lang="en-GB">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2179360319"/>
                  </a:ext>
                </a:extLst>
              </a:tr>
            </a:tbl>
          </a:graphicData>
        </a:graphic>
      </p:graphicFrame>
    </p:spTree>
    <p:extLst>
      <p:ext uri="{BB962C8B-B14F-4D97-AF65-F5344CB8AC3E}">
        <p14:creationId xmlns:p14="http://schemas.microsoft.com/office/powerpoint/2010/main" val="3897644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Compression</a:t>
            </a:r>
          </a:p>
        </p:txBody>
      </p:sp>
      <p:sp>
        <p:nvSpPr>
          <p:cNvPr id="6" name="Rectangle 5"/>
          <p:cNvSpPr/>
          <p:nvPr/>
        </p:nvSpPr>
        <p:spPr>
          <a:xfrm>
            <a:off x="223521" y="834719"/>
            <a:ext cx="11749404" cy="36543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Identify </a:t>
            </a:r>
            <a:r>
              <a:rPr lang="en-GB" sz="1400" b="1" dirty="0">
                <a:solidFill>
                  <a:schemeClr val="tx1"/>
                </a:solidFill>
                <a:latin typeface="+mj-lt"/>
              </a:rPr>
              <a:t>two</a:t>
            </a:r>
            <a:r>
              <a:rPr lang="en-GB" sz="1400" dirty="0">
                <a:solidFill>
                  <a:schemeClr val="tx1"/>
                </a:solidFill>
                <a:latin typeface="+mj-lt"/>
              </a:rPr>
              <a:t> reasons why users would compress files (2 marks)</a:t>
            </a:r>
          </a:p>
        </p:txBody>
      </p:sp>
      <p:sp>
        <p:nvSpPr>
          <p:cNvPr id="10" name="Rectangle 9"/>
          <p:cNvSpPr/>
          <p:nvPr/>
        </p:nvSpPr>
        <p:spPr>
          <a:xfrm>
            <a:off x="223521" y="1453724"/>
            <a:ext cx="11749404" cy="87513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Saves space on their device.</a:t>
            </a:r>
          </a:p>
          <a:p>
            <a:pPr algn="ctr"/>
            <a:r>
              <a:rPr lang="en-GB" dirty="0">
                <a:solidFill>
                  <a:schemeClr val="tx1"/>
                </a:solidFill>
                <a:latin typeface="+mj-lt"/>
              </a:rPr>
              <a:t>Allows files to be transmitted quicker over the internet as it uses less bandwidth.</a:t>
            </a:r>
          </a:p>
        </p:txBody>
      </p:sp>
      <p:sp>
        <p:nvSpPr>
          <p:cNvPr id="15" name="Rectangle 14"/>
          <p:cNvSpPr/>
          <p:nvPr/>
        </p:nvSpPr>
        <p:spPr>
          <a:xfrm>
            <a:off x="223521" y="2582436"/>
            <a:ext cx="11749404" cy="60367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Using the table below, identify whether these statements describe lossy or lossless compression.</a:t>
            </a:r>
          </a:p>
        </p:txBody>
      </p:sp>
      <p:graphicFrame>
        <p:nvGraphicFramePr>
          <p:cNvPr id="2" name="Table 1"/>
          <p:cNvGraphicFramePr>
            <a:graphicFrameLocks noGrp="1"/>
          </p:cNvGraphicFramePr>
          <p:nvPr>
            <p:extLst/>
          </p:nvPr>
        </p:nvGraphicFramePr>
        <p:xfrm>
          <a:off x="223521" y="3439682"/>
          <a:ext cx="11749405" cy="3046842"/>
        </p:xfrm>
        <a:graphic>
          <a:graphicData uri="http://schemas.openxmlformats.org/drawingml/2006/table">
            <a:tbl>
              <a:tblPr firstRow="1" bandRow="1">
                <a:tableStyleId>{073A0DAA-6AF3-43AB-8588-CEC1D06C72B9}</a:tableStyleId>
              </a:tblPr>
              <a:tblGrid>
                <a:gridCol w="8549004">
                  <a:extLst>
                    <a:ext uri="{9D8B030D-6E8A-4147-A177-3AD203B41FA5}">
                      <a16:colId xmlns:a16="http://schemas.microsoft.com/office/drawing/2014/main" val="3765668737"/>
                    </a:ext>
                  </a:extLst>
                </a:gridCol>
                <a:gridCol w="1557338">
                  <a:extLst>
                    <a:ext uri="{9D8B030D-6E8A-4147-A177-3AD203B41FA5}">
                      <a16:colId xmlns:a16="http://schemas.microsoft.com/office/drawing/2014/main" val="1300282938"/>
                    </a:ext>
                  </a:extLst>
                </a:gridCol>
                <a:gridCol w="1643063">
                  <a:extLst>
                    <a:ext uri="{9D8B030D-6E8A-4147-A177-3AD203B41FA5}">
                      <a16:colId xmlns:a16="http://schemas.microsoft.com/office/drawing/2014/main" val="4145018442"/>
                    </a:ext>
                  </a:extLst>
                </a:gridCol>
              </a:tblGrid>
              <a:tr h="507807">
                <a:tc>
                  <a:txBody>
                    <a:bodyPr/>
                    <a:lstStyle/>
                    <a:p>
                      <a:r>
                        <a:rPr lang="en-GB" dirty="0">
                          <a:latin typeface="+mj-lt"/>
                        </a:rPr>
                        <a:t>Statement</a:t>
                      </a:r>
                    </a:p>
                  </a:txBody>
                  <a:tcPr/>
                </a:tc>
                <a:tc>
                  <a:txBody>
                    <a:bodyPr/>
                    <a:lstStyle/>
                    <a:p>
                      <a:r>
                        <a:rPr lang="en-GB" dirty="0">
                          <a:latin typeface="+mj-lt"/>
                        </a:rPr>
                        <a:t>Lossy</a:t>
                      </a:r>
                    </a:p>
                  </a:txBody>
                  <a:tcPr/>
                </a:tc>
                <a:tc>
                  <a:txBody>
                    <a:bodyPr/>
                    <a:lstStyle/>
                    <a:p>
                      <a:r>
                        <a:rPr lang="en-GB" dirty="0">
                          <a:latin typeface="+mj-lt"/>
                        </a:rPr>
                        <a:t>Lossless</a:t>
                      </a:r>
                    </a:p>
                  </a:txBody>
                  <a:tcPr/>
                </a:tc>
                <a:extLst>
                  <a:ext uri="{0D108BD9-81ED-4DB2-BD59-A6C34878D82A}">
                    <a16:rowId xmlns:a16="http://schemas.microsoft.com/office/drawing/2014/main" val="1951709078"/>
                  </a:ext>
                </a:extLst>
              </a:tr>
              <a:tr h="507807">
                <a:tc>
                  <a:txBody>
                    <a:bodyPr/>
                    <a:lstStyle/>
                    <a:p>
                      <a:r>
                        <a:rPr lang="en-GB" dirty="0">
                          <a:latin typeface="+mj-lt"/>
                        </a:rPr>
                        <a:t>Used to permanently delete unnecessary</a:t>
                      </a:r>
                      <a:r>
                        <a:rPr lang="en-GB" baseline="0" dirty="0">
                          <a:latin typeface="+mj-lt"/>
                        </a:rPr>
                        <a:t> data but it can impact the quality.</a:t>
                      </a:r>
                      <a:endParaRPr lang="en-GB" dirty="0">
                        <a:latin typeface="+mj-lt"/>
                      </a:endParaRPr>
                    </a:p>
                  </a:txBody>
                  <a:tcPr/>
                </a:tc>
                <a:tc>
                  <a:txBody>
                    <a:bodyPr/>
                    <a:lstStyle/>
                    <a:p>
                      <a:r>
                        <a:rPr lang="en-GB" dirty="0">
                          <a:latin typeface="+mj-lt"/>
                          <a:sym typeface="Wingdings" panose="05000000000000000000" pitchFamily="2" charset="2"/>
                        </a:rPr>
                        <a:t></a:t>
                      </a:r>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4149624866"/>
                  </a:ext>
                </a:extLst>
              </a:tr>
              <a:tr h="507807">
                <a:tc>
                  <a:txBody>
                    <a:bodyPr/>
                    <a:lstStyle/>
                    <a:p>
                      <a:r>
                        <a:rPr lang="en-GB" dirty="0">
                          <a:latin typeface="+mj-lt"/>
                        </a:rPr>
                        <a:t>The</a:t>
                      </a:r>
                      <a:r>
                        <a:rPr lang="en-GB" baseline="0" dirty="0">
                          <a:latin typeface="+mj-lt"/>
                        </a:rPr>
                        <a:t> image is irreversible, which means changes cannot be made.</a:t>
                      </a:r>
                      <a:endParaRPr lang="en-GB" dirty="0">
                        <a:latin typeface="+mj-lt"/>
                      </a:endParaRPr>
                    </a:p>
                  </a:txBody>
                  <a:tcPr/>
                </a:tc>
                <a:tc>
                  <a:txBody>
                    <a:bodyPr/>
                    <a:lstStyle/>
                    <a:p>
                      <a:r>
                        <a:rPr lang="en-GB" sz="1800" kern="1200" dirty="0">
                          <a:solidFill>
                            <a:schemeClr val="dk1"/>
                          </a:solidFill>
                          <a:latin typeface="+mn-lt"/>
                          <a:ea typeface="+mn-ea"/>
                          <a:cs typeface="+mn-cs"/>
                          <a:sym typeface="Wingdings" panose="05000000000000000000" pitchFamily="2" charset="2"/>
                        </a:rPr>
                        <a:t></a:t>
                      </a:r>
                      <a:endParaRPr lang="en-GB" sz="1800" kern="1200" dirty="0">
                        <a:solidFill>
                          <a:schemeClr val="dk1"/>
                        </a:solidFill>
                        <a:latin typeface="+mn-lt"/>
                        <a:ea typeface="+mn-ea"/>
                        <a:cs typeface="+mn-cs"/>
                      </a:endParaRPr>
                    </a:p>
                  </a:txBody>
                  <a:tcPr/>
                </a:tc>
                <a:tc>
                  <a:txBody>
                    <a:bodyPr/>
                    <a:lstStyle/>
                    <a:p>
                      <a:endParaRPr lang="en-GB">
                        <a:latin typeface="+mj-lt"/>
                      </a:endParaRPr>
                    </a:p>
                  </a:txBody>
                  <a:tcPr/>
                </a:tc>
                <a:extLst>
                  <a:ext uri="{0D108BD9-81ED-4DB2-BD59-A6C34878D82A}">
                    <a16:rowId xmlns:a16="http://schemas.microsoft.com/office/drawing/2014/main" val="3102903009"/>
                  </a:ext>
                </a:extLst>
              </a:tr>
              <a:tr h="507807">
                <a:tc>
                  <a:txBody>
                    <a:bodyPr/>
                    <a:lstStyle/>
                    <a:p>
                      <a:r>
                        <a:rPr lang="en-GB" dirty="0">
                          <a:latin typeface="+mj-lt"/>
                        </a:rPr>
                        <a:t>Once</a:t>
                      </a:r>
                      <a:r>
                        <a:rPr lang="en-GB" baseline="0" dirty="0">
                          <a:latin typeface="+mj-lt"/>
                        </a:rPr>
                        <a:t> compressed, the file size is reduced dramatically.</a:t>
                      </a:r>
                      <a:endParaRPr lang="en-GB" dirty="0">
                        <a:latin typeface="+mj-lt"/>
                      </a:endParaRPr>
                    </a:p>
                  </a:txBody>
                  <a:tcPr/>
                </a:tc>
                <a:tc>
                  <a:txBody>
                    <a:bodyPr/>
                    <a:lstStyle/>
                    <a:p>
                      <a:r>
                        <a:rPr lang="en-GB" sz="1800" kern="1200" dirty="0">
                          <a:solidFill>
                            <a:schemeClr val="dk1"/>
                          </a:solidFill>
                          <a:latin typeface="+mn-lt"/>
                          <a:ea typeface="+mn-ea"/>
                          <a:cs typeface="+mn-cs"/>
                          <a:sym typeface="Wingdings" panose="05000000000000000000" pitchFamily="2" charset="2"/>
                        </a:rPr>
                        <a:t></a:t>
                      </a:r>
                      <a:endParaRPr lang="en-GB" sz="1800" kern="1200" dirty="0">
                        <a:solidFill>
                          <a:schemeClr val="dk1"/>
                        </a:solidFill>
                        <a:latin typeface="+mn-lt"/>
                        <a:ea typeface="+mn-ea"/>
                        <a:cs typeface="+mn-cs"/>
                      </a:endParaRPr>
                    </a:p>
                  </a:txBody>
                  <a:tcPr/>
                </a:tc>
                <a:tc>
                  <a:txBody>
                    <a:bodyPr/>
                    <a:lstStyle/>
                    <a:p>
                      <a:endParaRPr lang="en-GB">
                        <a:latin typeface="+mj-lt"/>
                      </a:endParaRPr>
                    </a:p>
                  </a:txBody>
                  <a:tcPr/>
                </a:tc>
                <a:extLst>
                  <a:ext uri="{0D108BD9-81ED-4DB2-BD59-A6C34878D82A}">
                    <a16:rowId xmlns:a16="http://schemas.microsoft.com/office/drawing/2014/main" val="3543122260"/>
                  </a:ext>
                </a:extLst>
              </a:tr>
              <a:tr h="507807">
                <a:tc>
                  <a:txBody>
                    <a:bodyPr/>
                    <a:lstStyle/>
                    <a:p>
                      <a:r>
                        <a:rPr lang="en-GB" dirty="0">
                          <a:latin typeface="+mj-lt"/>
                        </a:rPr>
                        <a:t>The image is reversible, which means changes can be made throughout.</a:t>
                      </a:r>
                    </a:p>
                  </a:txBody>
                  <a:tcPr/>
                </a:tc>
                <a:tc>
                  <a:txBody>
                    <a:bodyPr/>
                    <a:lstStyle/>
                    <a:p>
                      <a:endParaRPr lang="en-GB">
                        <a:latin typeface="+mj-lt"/>
                      </a:endParaRPr>
                    </a:p>
                  </a:txBody>
                  <a:tcPr/>
                </a:tc>
                <a:tc>
                  <a:txBody>
                    <a:bodyPr/>
                    <a:lstStyle/>
                    <a:p>
                      <a:r>
                        <a:rPr lang="en-GB" sz="1800" kern="1200" dirty="0">
                          <a:solidFill>
                            <a:schemeClr val="dk1"/>
                          </a:solidFill>
                          <a:latin typeface="+mn-lt"/>
                          <a:ea typeface="+mn-ea"/>
                          <a:cs typeface="+mn-cs"/>
                          <a:sym typeface="Wingdings" panose="05000000000000000000" pitchFamily="2" charset="2"/>
                        </a:rPr>
                        <a:t></a:t>
                      </a:r>
                      <a:endParaRPr lang="en-GB" sz="1800" kern="1200" dirty="0">
                        <a:solidFill>
                          <a:schemeClr val="dk1"/>
                        </a:solidFill>
                        <a:latin typeface="+mn-lt"/>
                        <a:ea typeface="+mn-ea"/>
                        <a:cs typeface="+mn-cs"/>
                      </a:endParaRPr>
                    </a:p>
                  </a:txBody>
                  <a:tcPr/>
                </a:tc>
                <a:extLst>
                  <a:ext uri="{0D108BD9-81ED-4DB2-BD59-A6C34878D82A}">
                    <a16:rowId xmlns:a16="http://schemas.microsoft.com/office/drawing/2014/main" val="3834635304"/>
                  </a:ext>
                </a:extLst>
              </a:tr>
              <a:tr h="507807">
                <a:tc>
                  <a:txBody>
                    <a:bodyPr/>
                    <a:lstStyle/>
                    <a:p>
                      <a:r>
                        <a:rPr lang="en-GB" dirty="0">
                          <a:latin typeface="+mj-lt"/>
                        </a:rPr>
                        <a:t>Used to re-arrange data</a:t>
                      </a:r>
                      <a:r>
                        <a:rPr lang="en-GB" baseline="0" dirty="0">
                          <a:latin typeface="+mj-lt"/>
                        </a:rPr>
                        <a:t> so the image can be restored to it’s original quality.</a:t>
                      </a:r>
                      <a:endParaRPr lang="en-GB" dirty="0">
                        <a:latin typeface="+mj-lt"/>
                      </a:endParaRPr>
                    </a:p>
                  </a:txBody>
                  <a:tcPr/>
                </a:tc>
                <a:tc>
                  <a:txBody>
                    <a:bodyPr/>
                    <a:lstStyle/>
                    <a:p>
                      <a:endParaRPr lang="en-GB">
                        <a:latin typeface="+mj-lt"/>
                      </a:endParaRPr>
                    </a:p>
                  </a:txBody>
                  <a:tcPr/>
                </a:tc>
                <a:tc>
                  <a:txBody>
                    <a:bodyPr/>
                    <a:lstStyle/>
                    <a:p>
                      <a:r>
                        <a:rPr lang="en-GB" sz="1800" kern="1200" dirty="0">
                          <a:solidFill>
                            <a:schemeClr val="dk1"/>
                          </a:solidFill>
                          <a:latin typeface="+mn-lt"/>
                          <a:ea typeface="+mn-ea"/>
                          <a:cs typeface="+mn-cs"/>
                          <a:sym typeface="Wingdings" panose="05000000000000000000" pitchFamily="2" charset="2"/>
                        </a:rPr>
                        <a:t></a:t>
                      </a:r>
                      <a:endParaRPr lang="en-GB" sz="1800" kern="1200" dirty="0">
                        <a:solidFill>
                          <a:schemeClr val="dk1"/>
                        </a:solidFill>
                        <a:latin typeface="+mn-lt"/>
                        <a:ea typeface="+mn-ea"/>
                        <a:cs typeface="+mn-cs"/>
                      </a:endParaRPr>
                    </a:p>
                  </a:txBody>
                  <a:tcPr/>
                </a:tc>
                <a:extLst>
                  <a:ext uri="{0D108BD9-81ED-4DB2-BD59-A6C34878D82A}">
                    <a16:rowId xmlns:a16="http://schemas.microsoft.com/office/drawing/2014/main" val="2179360319"/>
                  </a:ext>
                </a:extLst>
              </a:tr>
            </a:tbl>
          </a:graphicData>
        </a:graphic>
      </p:graphicFrame>
    </p:spTree>
    <p:extLst>
      <p:ext uri="{BB962C8B-B14F-4D97-AF65-F5344CB8AC3E}">
        <p14:creationId xmlns:p14="http://schemas.microsoft.com/office/powerpoint/2010/main" val="1660843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Lossless v Lossy</a:t>
            </a:r>
          </a:p>
        </p:txBody>
      </p:sp>
      <p:pic>
        <p:nvPicPr>
          <p:cNvPr id="18" name="Picture 17"/>
          <p:cNvPicPr/>
          <p:nvPr/>
        </p:nvPicPr>
        <p:blipFill>
          <a:blip r:embed="rId2">
            <a:extLst>
              <a:ext uri="{28A0092B-C50C-407E-A947-70E740481C1C}">
                <a14:useLocalDpi xmlns:a14="http://schemas.microsoft.com/office/drawing/2010/main" val="0"/>
              </a:ext>
            </a:extLst>
          </a:blip>
          <a:stretch>
            <a:fillRect/>
          </a:stretch>
        </p:blipFill>
        <p:spPr>
          <a:xfrm>
            <a:off x="275908" y="1101714"/>
            <a:ext cx="5196206" cy="2581634"/>
          </a:xfrm>
          <a:prstGeom prst="rect">
            <a:avLst/>
          </a:prstGeom>
        </p:spPr>
      </p:pic>
      <p:sp>
        <p:nvSpPr>
          <p:cNvPr id="20" name="Rectangle 19"/>
          <p:cNvSpPr/>
          <p:nvPr/>
        </p:nvSpPr>
        <p:spPr>
          <a:xfrm>
            <a:off x="275907" y="663267"/>
            <a:ext cx="5196207" cy="36543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SAMPLE 1</a:t>
            </a:r>
          </a:p>
        </p:txBody>
      </p:sp>
      <p:sp>
        <p:nvSpPr>
          <p:cNvPr id="21" name="Rectangle 20"/>
          <p:cNvSpPr/>
          <p:nvPr/>
        </p:nvSpPr>
        <p:spPr>
          <a:xfrm>
            <a:off x="5612153" y="663267"/>
            <a:ext cx="6477904" cy="36543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SAMPLE 2</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2153" y="1101713"/>
            <a:ext cx="6477904" cy="2581635"/>
          </a:xfrm>
          <a:prstGeom prst="rect">
            <a:avLst/>
          </a:prstGeom>
        </p:spPr>
      </p:pic>
      <p:pic>
        <p:nvPicPr>
          <p:cNvPr id="7" name="Picture 6" descr="Screen Clipping"/>
          <p:cNvPicPr>
            <a:picLocks noChangeAspect="1"/>
          </p:cNvPicPr>
          <p:nvPr/>
        </p:nvPicPr>
        <p:blipFill rotWithShape="1">
          <a:blip r:embed="rId4">
            <a:extLst>
              <a:ext uri="{28A0092B-C50C-407E-A947-70E740481C1C}">
                <a14:useLocalDpi xmlns:a14="http://schemas.microsoft.com/office/drawing/2010/main" val="0"/>
              </a:ext>
            </a:extLst>
          </a:blip>
          <a:srcRect b="40427"/>
          <a:stretch/>
        </p:blipFill>
        <p:spPr>
          <a:xfrm>
            <a:off x="6026550" y="3797898"/>
            <a:ext cx="5620534" cy="266732"/>
          </a:xfrm>
          <a:prstGeom prst="rect">
            <a:avLst/>
          </a:prstGeom>
        </p:spPr>
      </p:pic>
      <p:pic>
        <p:nvPicPr>
          <p:cNvPr id="22" name="Picture 21" descr="Screen Clipping"/>
          <p:cNvPicPr>
            <a:picLocks noChangeAspect="1"/>
          </p:cNvPicPr>
          <p:nvPr/>
        </p:nvPicPr>
        <p:blipFill rotWithShape="1">
          <a:blip r:embed="rId4">
            <a:extLst>
              <a:ext uri="{28A0092B-C50C-407E-A947-70E740481C1C}">
                <a14:useLocalDpi xmlns:a14="http://schemas.microsoft.com/office/drawing/2010/main" val="0"/>
              </a:ext>
            </a:extLst>
          </a:blip>
          <a:srcRect t="57446"/>
          <a:stretch/>
        </p:blipFill>
        <p:spPr>
          <a:xfrm>
            <a:off x="157163" y="3857625"/>
            <a:ext cx="5620534" cy="190530"/>
          </a:xfrm>
          <a:prstGeom prst="rect">
            <a:avLst/>
          </a:prstGeom>
        </p:spPr>
      </p:pic>
      <p:sp>
        <p:nvSpPr>
          <p:cNvPr id="23" name="Rectangle 22"/>
          <p:cNvSpPr/>
          <p:nvPr/>
        </p:nvSpPr>
        <p:spPr>
          <a:xfrm>
            <a:off x="275906" y="4296071"/>
            <a:ext cx="11814151" cy="37594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In the box below, explain which sample has used lossless compression and which one has lossy compression. Justify your reasons why. (6 marks)</a:t>
            </a:r>
          </a:p>
        </p:txBody>
      </p:sp>
      <p:sp>
        <p:nvSpPr>
          <p:cNvPr id="24" name="Rectangle 23"/>
          <p:cNvSpPr/>
          <p:nvPr/>
        </p:nvSpPr>
        <p:spPr>
          <a:xfrm>
            <a:off x="275905" y="4847166"/>
            <a:ext cx="11814151" cy="166510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400" u="sng" dirty="0">
              <a:solidFill>
                <a:schemeClr val="tx1"/>
              </a:solidFill>
              <a:latin typeface="+mj-lt"/>
            </a:endParaRPr>
          </a:p>
        </p:txBody>
      </p:sp>
    </p:spTree>
    <p:extLst>
      <p:ext uri="{BB962C8B-B14F-4D97-AF65-F5344CB8AC3E}">
        <p14:creationId xmlns:p14="http://schemas.microsoft.com/office/powerpoint/2010/main" val="2935677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Lossless v Lossy</a:t>
            </a:r>
          </a:p>
        </p:txBody>
      </p:sp>
      <p:pic>
        <p:nvPicPr>
          <p:cNvPr id="18" name="Picture 17"/>
          <p:cNvPicPr/>
          <p:nvPr/>
        </p:nvPicPr>
        <p:blipFill>
          <a:blip r:embed="rId2">
            <a:extLst>
              <a:ext uri="{28A0092B-C50C-407E-A947-70E740481C1C}">
                <a14:useLocalDpi xmlns:a14="http://schemas.microsoft.com/office/drawing/2010/main" val="0"/>
              </a:ext>
            </a:extLst>
          </a:blip>
          <a:stretch>
            <a:fillRect/>
          </a:stretch>
        </p:blipFill>
        <p:spPr>
          <a:xfrm>
            <a:off x="275908" y="1101714"/>
            <a:ext cx="5196206" cy="2581634"/>
          </a:xfrm>
          <a:prstGeom prst="rect">
            <a:avLst/>
          </a:prstGeom>
        </p:spPr>
      </p:pic>
      <p:sp>
        <p:nvSpPr>
          <p:cNvPr id="20" name="Rectangle 19"/>
          <p:cNvSpPr/>
          <p:nvPr/>
        </p:nvSpPr>
        <p:spPr>
          <a:xfrm>
            <a:off x="275907" y="663267"/>
            <a:ext cx="5196207" cy="36543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SAMPLE 1</a:t>
            </a:r>
          </a:p>
        </p:txBody>
      </p:sp>
      <p:sp>
        <p:nvSpPr>
          <p:cNvPr id="21" name="Rectangle 20"/>
          <p:cNvSpPr/>
          <p:nvPr/>
        </p:nvSpPr>
        <p:spPr>
          <a:xfrm>
            <a:off x="5612153" y="663267"/>
            <a:ext cx="6477904" cy="36543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SAMPLE 2</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2153" y="1101713"/>
            <a:ext cx="6477904" cy="2581635"/>
          </a:xfrm>
          <a:prstGeom prst="rect">
            <a:avLst/>
          </a:prstGeom>
        </p:spPr>
      </p:pic>
      <p:pic>
        <p:nvPicPr>
          <p:cNvPr id="7" name="Picture 6" descr="Screen Clipping"/>
          <p:cNvPicPr>
            <a:picLocks noChangeAspect="1"/>
          </p:cNvPicPr>
          <p:nvPr/>
        </p:nvPicPr>
        <p:blipFill rotWithShape="1">
          <a:blip r:embed="rId4">
            <a:extLst>
              <a:ext uri="{28A0092B-C50C-407E-A947-70E740481C1C}">
                <a14:useLocalDpi xmlns:a14="http://schemas.microsoft.com/office/drawing/2010/main" val="0"/>
              </a:ext>
            </a:extLst>
          </a:blip>
          <a:srcRect b="40427"/>
          <a:stretch/>
        </p:blipFill>
        <p:spPr>
          <a:xfrm>
            <a:off x="6026550" y="3797898"/>
            <a:ext cx="5620534" cy="266732"/>
          </a:xfrm>
          <a:prstGeom prst="rect">
            <a:avLst/>
          </a:prstGeom>
        </p:spPr>
      </p:pic>
      <p:pic>
        <p:nvPicPr>
          <p:cNvPr id="22" name="Picture 21" descr="Screen Clipping"/>
          <p:cNvPicPr>
            <a:picLocks noChangeAspect="1"/>
          </p:cNvPicPr>
          <p:nvPr/>
        </p:nvPicPr>
        <p:blipFill rotWithShape="1">
          <a:blip r:embed="rId4">
            <a:extLst>
              <a:ext uri="{28A0092B-C50C-407E-A947-70E740481C1C}">
                <a14:useLocalDpi xmlns:a14="http://schemas.microsoft.com/office/drawing/2010/main" val="0"/>
              </a:ext>
            </a:extLst>
          </a:blip>
          <a:srcRect t="57446"/>
          <a:stretch/>
        </p:blipFill>
        <p:spPr>
          <a:xfrm>
            <a:off x="157163" y="3857625"/>
            <a:ext cx="5620534" cy="190530"/>
          </a:xfrm>
          <a:prstGeom prst="rect">
            <a:avLst/>
          </a:prstGeom>
        </p:spPr>
      </p:pic>
      <p:sp>
        <p:nvSpPr>
          <p:cNvPr id="23" name="Rectangle 22"/>
          <p:cNvSpPr/>
          <p:nvPr/>
        </p:nvSpPr>
        <p:spPr>
          <a:xfrm>
            <a:off x="275906" y="4296071"/>
            <a:ext cx="11814151" cy="37594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In the box below, explain which sample has used lossless compression and which one has lossy compression. Justify your reasons why. (6 marks)</a:t>
            </a:r>
          </a:p>
        </p:txBody>
      </p:sp>
      <p:sp>
        <p:nvSpPr>
          <p:cNvPr id="24" name="Rectangle 23"/>
          <p:cNvSpPr/>
          <p:nvPr/>
        </p:nvSpPr>
        <p:spPr>
          <a:xfrm>
            <a:off x="275905" y="4847166"/>
            <a:ext cx="11814151" cy="166510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Sample 1 uses lossless compression and Sample 2 uses lossy compression. This is because with Sample 1, the file size is much greater than the one in Sample 2. In Sample 1, you can still make changes to the document because it allows you to change the layers in the image. However, in Sample 2 the layers have been compressed and locked so it becomes irreversible. Finally, the quality of Sample 2 is not as good as Sample 1. Although, it’s not obvious – if you look closely the image in Sample 2 has some jagged edges and some slight pixilation, where as Sample 2 looks abit more crisp. </a:t>
            </a:r>
            <a:endParaRPr lang="en-GB" sz="2000" dirty="0">
              <a:solidFill>
                <a:schemeClr val="tx1"/>
              </a:solidFill>
              <a:latin typeface="+mj-lt"/>
            </a:endParaRPr>
          </a:p>
        </p:txBody>
      </p:sp>
    </p:spTree>
    <p:extLst>
      <p:ext uri="{BB962C8B-B14F-4D97-AF65-F5344CB8AC3E}">
        <p14:creationId xmlns:p14="http://schemas.microsoft.com/office/powerpoint/2010/main" val="2779965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Understand that computer systems can only store and process binary digits.</a:t>
            </a:r>
          </a:p>
          <a:p>
            <a:r>
              <a:rPr lang="en-GB" dirty="0"/>
              <a:t>Demonstrate knowledge and understanding of how images are stored digitally in terms of: pixels, resolution, vector and bitmap graphics, moving image files and compression techniques</a:t>
            </a:r>
          </a:p>
          <a:p>
            <a:pPr marL="0" indent="0">
              <a:buNone/>
            </a:pPr>
            <a:endParaRPr lang="en-GB" dirty="0"/>
          </a:p>
          <a:p>
            <a:pPr marL="0" indent="0">
              <a:buNone/>
            </a:pPr>
            <a:endParaRPr lang="en-GB" dirty="0"/>
          </a:p>
          <a:p>
            <a:r>
              <a:rPr lang="en-GB" dirty="0"/>
              <a:t>Explain how a bitmap image is stored on a computer and the factors that contribute to an increase/decrease in quality and size.</a:t>
            </a:r>
          </a:p>
          <a:p>
            <a:r>
              <a:rPr lang="en-GB" dirty="0"/>
              <a:t>Explain how a vector graphic stored on a computer.</a:t>
            </a:r>
          </a:p>
          <a:p>
            <a:r>
              <a:rPr lang="en-GB" dirty="0"/>
              <a:t>Explain the key differences between a vector graphic and a bitmap graphic.</a:t>
            </a:r>
          </a:p>
          <a:p>
            <a:r>
              <a:rPr lang="en-GB" dirty="0"/>
              <a:t>Identify the difference between lossy and lossless compression.</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3</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3096191"/>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FD87A2D1-26F7-4D51-801D-26FF164E3559}"/>
              </a:ext>
            </a:extLst>
          </p:cNvPr>
          <p:cNvPicPr>
            <a:picLocks noGrp="1" noChangeAspect="1"/>
          </p:cNvPicPr>
          <p:nvPr>
            <p:ph type="pic" sz="quarter" idx="13"/>
          </p:nvPr>
        </p:nvPicPr>
        <p:blipFill>
          <a:blip r:embed="rId2"/>
          <a:srcRect t="5769" b="5769"/>
          <a:stretch>
            <a:fillRect/>
          </a:stretch>
        </p:blipFill>
        <p:spPr/>
      </p:pic>
    </p:spTree>
    <p:extLst>
      <p:ext uri="{BB962C8B-B14F-4D97-AF65-F5344CB8AC3E}">
        <p14:creationId xmlns:p14="http://schemas.microsoft.com/office/powerpoint/2010/main" val="41911380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Review</a:t>
            </a:r>
          </a:p>
        </p:txBody>
      </p:sp>
      <p:sp>
        <p:nvSpPr>
          <p:cNvPr id="5" name="Rectangle 4"/>
          <p:cNvSpPr/>
          <p:nvPr/>
        </p:nvSpPr>
        <p:spPr>
          <a:xfrm>
            <a:off x="6119655" y="730063"/>
            <a:ext cx="5896133" cy="6986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is a bitmap image?</a:t>
            </a:r>
          </a:p>
          <a:p>
            <a:pPr algn="ctr"/>
            <a:r>
              <a:rPr lang="en-GB" dirty="0">
                <a:solidFill>
                  <a:schemeClr val="tx1"/>
                </a:solidFill>
                <a:latin typeface="+mj-lt"/>
              </a:rPr>
              <a:t>A bitmap image is an image that can be stored on a computer. </a:t>
            </a:r>
          </a:p>
        </p:txBody>
      </p:sp>
      <p:sp>
        <p:nvSpPr>
          <p:cNvPr id="6" name="Rectangle 5"/>
          <p:cNvSpPr/>
          <p:nvPr/>
        </p:nvSpPr>
        <p:spPr>
          <a:xfrm>
            <a:off x="6119654" y="1516814"/>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1" name="Rectangle 10"/>
          <p:cNvSpPr/>
          <p:nvPr/>
        </p:nvSpPr>
        <p:spPr>
          <a:xfrm>
            <a:off x="6119654" y="1962405"/>
            <a:ext cx="5896133" cy="78581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bitmap image made up of?</a:t>
            </a:r>
          </a:p>
        </p:txBody>
      </p:sp>
      <p:sp>
        <p:nvSpPr>
          <p:cNvPr id="12" name="Rectangle 11"/>
          <p:cNvSpPr/>
          <p:nvPr/>
        </p:nvSpPr>
        <p:spPr>
          <a:xfrm>
            <a:off x="6119654" y="2845703"/>
            <a:ext cx="5896133" cy="108693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does each pixel in a bitmap image contain?</a:t>
            </a:r>
          </a:p>
        </p:txBody>
      </p:sp>
      <p:sp>
        <p:nvSpPr>
          <p:cNvPr id="13" name="Rectangle 12"/>
          <p:cNvSpPr/>
          <p:nvPr/>
        </p:nvSpPr>
        <p:spPr>
          <a:xfrm>
            <a:off x="6119654" y="4030127"/>
            <a:ext cx="5896133" cy="10869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Why does each pixel store this type of data?</a:t>
            </a:r>
          </a:p>
        </p:txBody>
      </p:sp>
      <p:sp>
        <p:nvSpPr>
          <p:cNvPr id="14" name="Rectangle 13"/>
          <p:cNvSpPr/>
          <p:nvPr/>
        </p:nvSpPr>
        <p:spPr>
          <a:xfrm>
            <a:off x="6119654" y="5214550"/>
            <a:ext cx="5896133" cy="97608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is a bitmap image different to a vector graphic?</a:t>
            </a:r>
          </a:p>
        </p:txBody>
      </p:sp>
      <p:pic>
        <p:nvPicPr>
          <p:cNvPr id="10" name="Picture 9"/>
          <p:cNvPicPr>
            <a:picLocks noChangeAspect="1"/>
          </p:cNvPicPr>
          <p:nvPr/>
        </p:nvPicPr>
        <p:blipFill>
          <a:blip r:embed="rId2"/>
          <a:stretch>
            <a:fillRect/>
          </a:stretch>
        </p:blipFill>
        <p:spPr>
          <a:xfrm>
            <a:off x="157163" y="730064"/>
            <a:ext cx="5557837" cy="5460574"/>
          </a:xfrm>
          <a:prstGeom prst="rect">
            <a:avLst/>
          </a:prstGeom>
        </p:spPr>
      </p:pic>
    </p:spTree>
    <p:extLst>
      <p:ext uri="{BB962C8B-B14F-4D97-AF65-F5344CB8AC3E}">
        <p14:creationId xmlns:p14="http://schemas.microsoft.com/office/powerpoint/2010/main" val="2833234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Review</a:t>
            </a:r>
          </a:p>
        </p:txBody>
      </p:sp>
      <p:sp>
        <p:nvSpPr>
          <p:cNvPr id="5" name="Rectangle 4"/>
          <p:cNvSpPr/>
          <p:nvPr/>
        </p:nvSpPr>
        <p:spPr>
          <a:xfrm>
            <a:off x="6119655" y="730063"/>
            <a:ext cx="5896133" cy="6986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is a bitmap image?</a:t>
            </a:r>
          </a:p>
          <a:p>
            <a:pPr algn="ctr"/>
            <a:r>
              <a:rPr lang="en-GB" dirty="0">
                <a:solidFill>
                  <a:schemeClr val="tx1"/>
                </a:solidFill>
                <a:latin typeface="+mj-lt"/>
              </a:rPr>
              <a:t>A bitmap image is an image that can be stored on a computer. </a:t>
            </a:r>
          </a:p>
        </p:txBody>
      </p:sp>
      <p:sp>
        <p:nvSpPr>
          <p:cNvPr id="6" name="Rectangle 5"/>
          <p:cNvSpPr/>
          <p:nvPr/>
        </p:nvSpPr>
        <p:spPr>
          <a:xfrm>
            <a:off x="6119654" y="1516814"/>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1" name="Rectangle 10"/>
          <p:cNvSpPr/>
          <p:nvPr/>
        </p:nvSpPr>
        <p:spPr>
          <a:xfrm>
            <a:off x="6119654" y="1962405"/>
            <a:ext cx="5896133" cy="78581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a bitmap image made up of?</a:t>
            </a:r>
          </a:p>
          <a:p>
            <a:pPr algn="ctr"/>
            <a:r>
              <a:rPr lang="en-GB" dirty="0">
                <a:solidFill>
                  <a:schemeClr val="tx1"/>
                </a:solidFill>
                <a:latin typeface="+mj-lt"/>
              </a:rPr>
              <a:t>Made up of tiny squares (known as pixels)</a:t>
            </a:r>
          </a:p>
        </p:txBody>
      </p:sp>
      <p:sp>
        <p:nvSpPr>
          <p:cNvPr id="12" name="Rectangle 11"/>
          <p:cNvSpPr/>
          <p:nvPr/>
        </p:nvSpPr>
        <p:spPr>
          <a:xfrm>
            <a:off x="6119654" y="2845703"/>
            <a:ext cx="5896133" cy="108693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does each pixel in a bitmap image contain?</a:t>
            </a:r>
          </a:p>
          <a:p>
            <a:pPr algn="ctr"/>
            <a:r>
              <a:rPr lang="en-GB" dirty="0">
                <a:solidFill>
                  <a:schemeClr val="tx1"/>
                </a:solidFill>
                <a:latin typeface="+mj-lt"/>
              </a:rPr>
              <a:t>Each pixel will store a colour which will be represented by a specific binary value.</a:t>
            </a:r>
          </a:p>
        </p:txBody>
      </p:sp>
      <p:sp>
        <p:nvSpPr>
          <p:cNvPr id="13" name="Rectangle 12"/>
          <p:cNvSpPr/>
          <p:nvPr/>
        </p:nvSpPr>
        <p:spPr>
          <a:xfrm>
            <a:off x="6119654" y="4030127"/>
            <a:ext cx="5896133" cy="108693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Why does each pixel store this type of data?</a:t>
            </a:r>
          </a:p>
          <a:p>
            <a:pPr algn="ctr"/>
            <a:r>
              <a:rPr lang="en-GB" dirty="0">
                <a:solidFill>
                  <a:schemeClr val="tx1"/>
                </a:solidFill>
                <a:latin typeface="+mj-lt"/>
              </a:rPr>
              <a:t>Because computers use binary so the values represented allows the image to be displayed on a computer screen.</a:t>
            </a:r>
          </a:p>
        </p:txBody>
      </p:sp>
      <p:sp>
        <p:nvSpPr>
          <p:cNvPr id="14" name="Rectangle 13"/>
          <p:cNvSpPr/>
          <p:nvPr/>
        </p:nvSpPr>
        <p:spPr>
          <a:xfrm>
            <a:off x="6119654" y="5214550"/>
            <a:ext cx="5896133" cy="976088"/>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is a bitmap image different to a vector graphic?</a:t>
            </a:r>
          </a:p>
          <a:p>
            <a:pPr algn="ctr"/>
            <a:r>
              <a:rPr lang="en-GB" dirty="0">
                <a:solidFill>
                  <a:schemeClr val="tx1"/>
                </a:solidFill>
                <a:latin typeface="+mj-lt"/>
              </a:rPr>
              <a:t>Bitmap images are made up of tiny squares known as pixels and vectors are made up of lines and curves.</a:t>
            </a:r>
          </a:p>
        </p:txBody>
      </p:sp>
      <p:pic>
        <p:nvPicPr>
          <p:cNvPr id="10" name="Picture 9"/>
          <p:cNvPicPr>
            <a:picLocks noChangeAspect="1"/>
          </p:cNvPicPr>
          <p:nvPr/>
        </p:nvPicPr>
        <p:blipFill>
          <a:blip r:embed="rId2"/>
          <a:stretch>
            <a:fillRect/>
          </a:stretch>
        </p:blipFill>
        <p:spPr>
          <a:xfrm>
            <a:off x="157163" y="730064"/>
            <a:ext cx="5557837" cy="5460574"/>
          </a:xfrm>
          <a:prstGeom prst="rect">
            <a:avLst/>
          </a:prstGeom>
        </p:spPr>
      </p:pic>
    </p:spTree>
    <p:extLst>
      <p:ext uri="{BB962C8B-B14F-4D97-AF65-F5344CB8AC3E}">
        <p14:creationId xmlns:p14="http://schemas.microsoft.com/office/powerpoint/2010/main" val="3174410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Match them up!</a:t>
            </a:r>
          </a:p>
          <a:p>
            <a:r>
              <a:rPr lang="en-GB" dirty="0">
                <a:latin typeface="+mj-lt"/>
              </a:rPr>
              <a:t>Match these keywords with the correct definition/meaning.</a:t>
            </a:r>
          </a:p>
        </p:txBody>
      </p:sp>
      <p:graphicFrame>
        <p:nvGraphicFramePr>
          <p:cNvPr id="10" name="Table 9">
            <a:extLst>
              <a:ext uri="{FF2B5EF4-FFF2-40B4-BE49-F238E27FC236}">
                <a16:creationId xmlns:a16="http://schemas.microsoft.com/office/drawing/2014/main" id="{79DFB8EA-C1D3-4A60-99CF-AD5F924E160F}"/>
              </a:ext>
            </a:extLst>
          </p:cNvPr>
          <p:cNvGraphicFramePr>
            <a:graphicFrameLocks noGrp="1"/>
          </p:cNvGraphicFramePr>
          <p:nvPr>
            <p:extLst>
              <p:ext uri="{D42A27DB-BD31-4B8C-83A1-F6EECF244321}">
                <p14:modId xmlns:p14="http://schemas.microsoft.com/office/powerpoint/2010/main" val="567889554"/>
              </p:ext>
            </p:extLst>
          </p:nvPr>
        </p:nvGraphicFramePr>
        <p:xfrm>
          <a:off x="607763" y="1171584"/>
          <a:ext cx="9928947" cy="512064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Pixel</a:t>
                      </a:r>
                    </a:p>
                    <a:p>
                      <a:pPr marL="0" indent="0">
                        <a:buNone/>
                      </a:pP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GB" dirty="0">
                          <a:latin typeface="+mj-lt"/>
                        </a:rPr>
                        <a:t>A.  A digital image that is made up of pixels.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Resolution</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A file format used to store a moving image.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Bitmap</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A low-level language in the form of 0’s and 1’s.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Vector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An algorithm used to reduce to the size of a file.</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Compression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GB" dirty="0">
                          <a:latin typeface="+mj-lt"/>
                        </a:rPr>
                        <a:t>E. The maximum colours stored in each pixel.</a:t>
                      </a:r>
                    </a:p>
                    <a:p>
                      <a:pPr marL="0" indent="0">
                        <a:buNone/>
                      </a:pP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Colour depth</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GB" dirty="0">
                          <a:latin typeface="+mj-lt"/>
                        </a:rPr>
                        <a:t>F.  A digital image made up of points, lines and curves.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r h="459638">
                <a:tc>
                  <a:txBody>
                    <a:bodyPr/>
                    <a:lstStyle/>
                    <a:p>
                      <a:r>
                        <a:rPr lang="en-GB" dirty="0">
                          <a:latin typeface="+mj-lt"/>
                        </a:rPr>
                        <a:t>7. Binary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G. Tiny squares that represent a colour according to its binary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1221862"/>
                  </a:ext>
                </a:extLst>
              </a:tr>
              <a:tr h="459638">
                <a:tc>
                  <a:txBody>
                    <a:bodyPr/>
                    <a:lstStyle/>
                    <a:p>
                      <a:r>
                        <a:rPr lang="en-GB" dirty="0">
                          <a:latin typeface="+mj-lt"/>
                        </a:rPr>
                        <a:t>8. GIF</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H. Determines the number of pixels that can be stored per inch.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502091"/>
                  </a:ext>
                </a:extLst>
              </a:tr>
            </a:tbl>
          </a:graphicData>
        </a:graphic>
      </p:graphicFrame>
    </p:spTree>
    <p:extLst>
      <p:ext uri="{BB962C8B-B14F-4D97-AF65-F5344CB8AC3E}">
        <p14:creationId xmlns:p14="http://schemas.microsoft.com/office/powerpoint/2010/main" val="25877808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Match them up!</a:t>
            </a:r>
          </a:p>
          <a:p>
            <a:r>
              <a:rPr lang="en-GB" dirty="0">
                <a:latin typeface="+mj-lt"/>
              </a:rPr>
              <a:t>Match these keywords with the correct definition/meaning.</a:t>
            </a:r>
          </a:p>
        </p:txBody>
      </p:sp>
      <p:graphicFrame>
        <p:nvGraphicFramePr>
          <p:cNvPr id="10" name="Table 9">
            <a:extLst>
              <a:ext uri="{FF2B5EF4-FFF2-40B4-BE49-F238E27FC236}">
                <a16:creationId xmlns:a16="http://schemas.microsoft.com/office/drawing/2014/main" id="{79DFB8EA-C1D3-4A60-99CF-AD5F924E160F}"/>
              </a:ext>
            </a:extLst>
          </p:cNvPr>
          <p:cNvGraphicFramePr>
            <a:graphicFrameLocks noGrp="1"/>
          </p:cNvGraphicFramePr>
          <p:nvPr>
            <p:extLst>
              <p:ext uri="{D42A27DB-BD31-4B8C-83A1-F6EECF244321}">
                <p14:modId xmlns:p14="http://schemas.microsoft.com/office/powerpoint/2010/main" val="3599784942"/>
              </p:ext>
            </p:extLst>
          </p:nvPr>
        </p:nvGraphicFramePr>
        <p:xfrm>
          <a:off x="607763" y="1171584"/>
          <a:ext cx="9928947" cy="512064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Pixel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GB" dirty="0">
                          <a:latin typeface="+mj-lt"/>
                        </a:rPr>
                        <a:t>A.  A digital image that is made up of pixels.</a:t>
                      </a:r>
                    </a:p>
                    <a:p>
                      <a:pPr marL="0" indent="0">
                        <a:buNone/>
                      </a:pP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Resolution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A file format used to store a moving image.</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Bitmap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A low-level language in the form of 0’s and 1’s.</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Vector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An algorithm used to reduce to the size of a file.</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Compression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GB" dirty="0">
                          <a:latin typeface="+mj-lt"/>
                        </a:rPr>
                        <a:t>E.  The maximum colours stored in each pixel.</a:t>
                      </a:r>
                    </a:p>
                    <a:p>
                      <a:pPr marL="0" indent="0">
                        <a:buNone/>
                      </a:pP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Colour depth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GB" dirty="0">
                          <a:latin typeface="+mj-lt"/>
                        </a:rPr>
                        <a:t>F.  A digital image made up of points, lines and curves.</a:t>
                      </a:r>
                    </a:p>
                    <a:p>
                      <a:pPr marL="0" indent="0">
                        <a:buNone/>
                      </a:pP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r h="459638">
                <a:tc>
                  <a:txBody>
                    <a:bodyPr/>
                    <a:lstStyle/>
                    <a:p>
                      <a:r>
                        <a:rPr lang="en-GB" dirty="0">
                          <a:latin typeface="+mj-lt"/>
                        </a:rPr>
                        <a:t>7. Binary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G. Tiny squares that represent a colour according to its binary value.</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1221862"/>
                  </a:ext>
                </a:extLst>
              </a:tr>
              <a:tr h="459638">
                <a:tc>
                  <a:txBody>
                    <a:bodyPr/>
                    <a:lstStyle/>
                    <a:p>
                      <a:r>
                        <a:rPr lang="en-GB" dirty="0">
                          <a:latin typeface="+mj-lt"/>
                        </a:rPr>
                        <a:t>8. GIF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H. Determines the number of pixels that can be stored per inch.</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502091"/>
                  </a:ext>
                </a:extLst>
              </a:tr>
            </a:tbl>
          </a:graphicData>
        </a:graphic>
      </p:graphicFrame>
      <p:cxnSp>
        <p:nvCxnSpPr>
          <p:cNvPr id="4" name="Straight Arrow Connector 3">
            <a:extLst>
              <a:ext uri="{FF2B5EF4-FFF2-40B4-BE49-F238E27FC236}">
                <a16:creationId xmlns:a16="http://schemas.microsoft.com/office/drawing/2014/main" id="{CC917453-70EB-46E0-A17C-83032CB1E49C}"/>
              </a:ext>
            </a:extLst>
          </p:cNvPr>
          <p:cNvCxnSpPr/>
          <p:nvPr/>
        </p:nvCxnSpPr>
        <p:spPr>
          <a:xfrm>
            <a:off x="2699657" y="1436914"/>
            <a:ext cx="856343" cy="3976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8DAEE11E-3895-4DE7-A35C-B9D463914079}"/>
              </a:ext>
            </a:extLst>
          </p:cNvPr>
          <p:cNvCxnSpPr/>
          <p:nvPr/>
        </p:nvCxnSpPr>
        <p:spPr>
          <a:xfrm>
            <a:off x="2510971" y="2133600"/>
            <a:ext cx="1088572" cy="40059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AFAACC9-A03D-4692-8131-B3F10A584878}"/>
              </a:ext>
            </a:extLst>
          </p:cNvPr>
          <p:cNvCxnSpPr/>
          <p:nvPr/>
        </p:nvCxnSpPr>
        <p:spPr>
          <a:xfrm flipV="1">
            <a:off x="2191657" y="1582057"/>
            <a:ext cx="1364343" cy="11901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BA2C233A-4842-43EA-AB5F-1790E8DEAFED}"/>
              </a:ext>
            </a:extLst>
          </p:cNvPr>
          <p:cNvCxnSpPr/>
          <p:nvPr/>
        </p:nvCxnSpPr>
        <p:spPr>
          <a:xfrm>
            <a:off x="2090057" y="3429000"/>
            <a:ext cx="1683657" cy="1389743"/>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069B3F3-B12F-43C3-82DE-3F7DCC52501B}"/>
              </a:ext>
            </a:extLst>
          </p:cNvPr>
          <p:cNvCxnSpPr/>
          <p:nvPr/>
        </p:nvCxnSpPr>
        <p:spPr>
          <a:xfrm flipV="1">
            <a:off x="2032000" y="3429000"/>
            <a:ext cx="1785257" cy="656772"/>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CE2F56F-6E52-4E4F-AFBF-7EF074520F3C}"/>
              </a:ext>
            </a:extLst>
          </p:cNvPr>
          <p:cNvCxnSpPr/>
          <p:nvPr/>
        </p:nvCxnSpPr>
        <p:spPr>
          <a:xfrm flipV="1">
            <a:off x="2191657" y="4085772"/>
            <a:ext cx="1625600" cy="558799"/>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8D8DAF2-2679-45CD-B97C-1C3EA1A495F1}"/>
              </a:ext>
            </a:extLst>
          </p:cNvPr>
          <p:cNvCxnSpPr/>
          <p:nvPr/>
        </p:nvCxnSpPr>
        <p:spPr>
          <a:xfrm flipV="1">
            <a:off x="2191657" y="2772229"/>
            <a:ext cx="1582057" cy="2503714"/>
          </a:xfrm>
          <a:prstGeom prst="straightConnector1">
            <a:avLst/>
          </a:prstGeom>
          <a:ln>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473FCB4-578E-4F9F-8625-078DDA889312}"/>
              </a:ext>
            </a:extLst>
          </p:cNvPr>
          <p:cNvCxnSpPr/>
          <p:nvPr/>
        </p:nvCxnSpPr>
        <p:spPr>
          <a:xfrm flipV="1">
            <a:off x="2191657" y="2133600"/>
            <a:ext cx="1582057" cy="3846286"/>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5321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Bitmap</a:t>
            </a:r>
          </a:p>
          <a:p>
            <a:r>
              <a:rPr lang="en-GB" dirty="0">
                <a:latin typeface="+mj-lt"/>
              </a:rPr>
              <a:t>There are two types of digital graphics: Vector and Bitmap</a:t>
            </a:r>
          </a:p>
        </p:txBody>
      </p:sp>
      <p:pic>
        <p:nvPicPr>
          <p:cNvPr id="4" name="Picture 3">
            <a:extLst>
              <a:ext uri="{FF2B5EF4-FFF2-40B4-BE49-F238E27FC236}">
                <a16:creationId xmlns:a16="http://schemas.microsoft.com/office/drawing/2014/main" id="{E55D87B5-1FD1-4A10-AEE9-CE355DBAFC3F}"/>
              </a:ext>
            </a:extLst>
          </p:cNvPr>
          <p:cNvPicPr>
            <a:picLocks noChangeAspect="1"/>
          </p:cNvPicPr>
          <p:nvPr/>
        </p:nvPicPr>
        <p:blipFill>
          <a:blip r:embed="rId3"/>
          <a:stretch>
            <a:fillRect/>
          </a:stretch>
        </p:blipFill>
        <p:spPr>
          <a:xfrm>
            <a:off x="285483" y="1017557"/>
            <a:ext cx="5542746" cy="3058497"/>
          </a:xfrm>
          <a:prstGeom prst="rect">
            <a:avLst/>
          </a:prstGeom>
        </p:spPr>
      </p:pic>
      <p:pic>
        <p:nvPicPr>
          <p:cNvPr id="6" name="Picture 5">
            <a:extLst>
              <a:ext uri="{FF2B5EF4-FFF2-40B4-BE49-F238E27FC236}">
                <a16:creationId xmlns:a16="http://schemas.microsoft.com/office/drawing/2014/main" id="{E0A8E7BD-AD16-4B2F-AC0A-5512A381331B}"/>
              </a:ext>
            </a:extLst>
          </p:cNvPr>
          <p:cNvPicPr>
            <a:picLocks noChangeAspect="1"/>
          </p:cNvPicPr>
          <p:nvPr/>
        </p:nvPicPr>
        <p:blipFill>
          <a:blip r:embed="rId4"/>
          <a:stretch>
            <a:fillRect/>
          </a:stretch>
        </p:blipFill>
        <p:spPr>
          <a:xfrm>
            <a:off x="7856973" y="1528320"/>
            <a:ext cx="2807534" cy="2036969"/>
          </a:xfrm>
          <a:prstGeom prst="rect">
            <a:avLst/>
          </a:prstGeom>
        </p:spPr>
      </p:pic>
      <p:sp>
        <p:nvSpPr>
          <p:cNvPr id="7" name="Oval 6">
            <a:extLst>
              <a:ext uri="{FF2B5EF4-FFF2-40B4-BE49-F238E27FC236}">
                <a16:creationId xmlns:a16="http://schemas.microsoft.com/office/drawing/2014/main" id="{C700C9DD-0D9C-4E4A-B6F2-56C8A2CB8B4A}"/>
              </a:ext>
            </a:extLst>
          </p:cNvPr>
          <p:cNvSpPr/>
          <p:nvPr/>
        </p:nvSpPr>
        <p:spPr>
          <a:xfrm>
            <a:off x="3208149" y="2169763"/>
            <a:ext cx="557939" cy="4804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D2613BC0-5249-4827-98B0-3860E8DDF010}"/>
              </a:ext>
            </a:extLst>
          </p:cNvPr>
          <p:cNvCxnSpPr>
            <a:stCxn id="7" idx="6"/>
            <a:endCxn id="6" idx="1"/>
          </p:cNvCxnSpPr>
          <p:nvPr/>
        </p:nvCxnSpPr>
        <p:spPr>
          <a:xfrm>
            <a:off x="3766088" y="2409987"/>
            <a:ext cx="4090885" cy="13681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803E677-6A42-4B86-9182-AAE4E3D597FB}"/>
              </a:ext>
            </a:extLst>
          </p:cNvPr>
          <p:cNvSpPr txBox="1"/>
          <p:nvPr/>
        </p:nvSpPr>
        <p:spPr>
          <a:xfrm>
            <a:off x="7421347" y="3719593"/>
            <a:ext cx="4400653" cy="1477328"/>
          </a:xfrm>
          <a:prstGeom prst="rect">
            <a:avLst/>
          </a:prstGeom>
          <a:noFill/>
        </p:spPr>
        <p:txBody>
          <a:bodyPr wrap="square" rtlCol="0">
            <a:spAutoFit/>
          </a:bodyPr>
          <a:lstStyle/>
          <a:p>
            <a:r>
              <a:rPr lang="en-GB" dirty="0">
                <a:latin typeface="+mj-lt"/>
              </a:rPr>
              <a:t>What type of image is this?</a:t>
            </a:r>
          </a:p>
          <a:p>
            <a:r>
              <a:rPr lang="en-GB" dirty="0">
                <a:latin typeface="+mj-lt"/>
              </a:rPr>
              <a:t>What are these tiny squares called?</a:t>
            </a:r>
          </a:p>
          <a:p>
            <a:r>
              <a:rPr lang="en-GB" dirty="0">
                <a:latin typeface="+mj-lt"/>
              </a:rPr>
              <a:t>What do they contain and how are they represented so we can see them on our screen?</a:t>
            </a:r>
          </a:p>
        </p:txBody>
      </p:sp>
      <p:cxnSp>
        <p:nvCxnSpPr>
          <p:cNvPr id="12" name="Straight Arrow Connector 11">
            <a:extLst>
              <a:ext uri="{FF2B5EF4-FFF2-40B4-BE49-F238E27FC236}">
                <a16:creationId xmlns:a16="http://schemas.microsoft.com/office/drawing/2014/main" id="{6F87F16A-2EDF-43A1-ABA4-98718ADFCF91}"/>
              </a:ext>
            </a:extLst>
          </p:cNvPr>
          <p:cNvCxnSpPr>
            <a:cxnSpLocks/>
            <a:stCxn id="11" idx="1"/>
          </p:cNvCxnSpPr>
          <p:nvPr/>
        </p:nvCxnSpPr>
        <p:spPr>
          <a:xfrm flipH="1">
            <a:off x="5828229" y="4458257"/>
            <a:ext cx="1593118" cy="81116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8AA8E14-3FFA-4E3D-9C52-CE14467164A4}"/>
              </a:ext>
            </a:extLst>
          </p:cNvPr>
          <p:cNvSpPr/>
          <p:nvPr/>
        </p:nvSpPr>
        <p:spPr>
          <a:xfrm>
            <a:off x="279102" y="4551375"/>
            <a:ext cx="5549127" cy="146781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Put your answer here:</a:t>
            </a:r>
          </a:p>
        </p:txBody>
      </p:sp>
      <p:graphicFrame>
        <p:nvGraphicFramePr>
          <p:cNvPr id="17" name="Table 16">
            <a:extLst>
              <a:ext uri="{FF2B5EF4-FFF2-40B4-BE49-F238E27FC236}">
                <a16:creationId xmlns:a16="http://schemas.microsoft.com/office/drawing/2014/main" id="{E57EEFC0-230D-468D-A130-56D9C079E23B}"/>
              </a:ext>
            </a:extLst>
          </p:cNvPr>
          <p:cNvGraphicFramePr>
            <a:graphicFrameLocks noGrp="1"/>
          </p:cNvGraphicFramePr>
          <p:nvPr>
            <p:extLst>
              <p:ext uri="{D42A27DB-BD31-4B8C-83A1-F6EECF244321}">
                <p14:modId xmlns:p14="http://schemas.microsoft.com/office/powerpoint/2010/main" val="3076234161"/>
              </p:ext>
            </p:extLst>
          </p:nvPr>
        </p:nvGraphicFramePr>
        <p:xfrm>
          <a:off x="7421347" y="5811733"/>
          <a:ext cx="3979761" cy="736600"/>
        </p:xfrm>
        <a:graphic>
          <a:graphicData uri="http://schemas.openxmlformats.org/drawingml/2006/table">
            <a:tbl>
              <a:tblPr firstRow="1" bandRow="1">
                <a:tableStyleId>{5C22544A-7EE6-4342-B048-85BDC9FD1C3A}</a:tableStyleId>
              </a:tblPr>
              <a:tblGrid>
                <a:gridCol w="3979761">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5"/>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8" name="Picture 2" descr="Video Icon Icons - Download Free Vector Icons | Noun Project">
            <a:extLst>
              <a:ext uri="{FF2B5EF4-FFF2-40B4-BE49-F238E27FC236}">
                <a16:creationId xmlns:a16="http://schemas.microsoft.com/office/drawing/2014/main" id="{A66869B1-5530-4DE7-864F-7F8D126520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4507" y="5476741"/>
            <a:ext cx="736601" cy="736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898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Bitmap</a:t>
            </a:r>
          </a:p>
          <a:p>
            <a:r>
              <a:rPr lang="en-GB" dirty="0">
                <a:latin typeface="+mj-lt"/>
              </a:rPr>
              <a:t>There are two types of digital graphics: Vector and Bitmap</a:t>
            </a:r>
          </a:p>
        </p:txBody>
      </p:sp>
      <p:pic>
        <p:nvPicPr>
          <p:cNvPr id="4" name="Picture 3">
            <a:extLst>
              <a:ext uri="{FF2B5EF4-FFF2-40B4-BE49-F238E27FC236}">
                <a16:creationId xmlns:a16="http://schemas.microsoft.com/office/drawing/2014/main" id="{E55D87B5-1FD1-4A10-AEE9-CE355DBAFC3F}"/>
              </a:ext>
            </a:extLst>
          </p:cNvPr>
          <p:cNvPicPr>
            <a:picLocks noChangeAspect="1"/>
          </p:cNvPicPr>
          <p:nvPr/>
        </p:nvPicPr>
        <p:blipFill>
          <a:blip r:embed="rId3"/>
          <a:stretch>
            <a:fillRect/>
          </a:stretch>
        </p:blipFill>
        <p:spPr>
          <a:xfrm>
            <a:off x="285483" y="1017557"/>
            <a:ext cx="5542746" cy="3058497"/>
          </a:xfrm>
          <a:prstGeom prst="rect">
            <a:avLst/>
          </a:prstGeom>
        </p:spPr>
      </p:pic>
      <p:pic>
        <p:nvPicPr>
          <p:cNvPr id="6" name="Picture 5">
            <a:extLst>
              <a:ext uri="{FF2B5EF4-FFF2-40B4-BE49-F238E27FC236}">
                <a16:creationId xmlns:a16="http://schemas.microsoft.com/office/drawing/2014/main" id="{E0A8E7BD-AD16-4B2F-AC0A-5512A381331B}"/>
              </a:ext>
            </a:extLst>
          </p:cNvPr>
          <p:cNvPicPr>
            <a:picLocks noChangeAspect="1"/>
          </p:cNvPicPr>
          <p:nvPr/>
        </p:nvPicPr>
        <p:blipFill>
          <a:blip r:embed="rId4"/>
          <a:stretch>
            <a:fillRect/>
          </a:stretch>
        </p:blipFill>
        <p:spPr>
          <a:xfrm>
            <a:off x="7824771" y="1537554"/>
            <a:ext cx="2807534" cy="2036969"/>
          </a:xfrm>
          <a:prstGeom prst="rect">
            <a:avLst/>
          </a:prstGeom>
        </p:spPr>
      </p:pic>
      <p:sp>
        <p:nvSpPr>
          <p:cNvPr id="7" name="Oval 6">
            <a:extLst>
              <a:ext uri="{FF2B5EF4-FFF2-40B4-BE49-F238E27FC236}">
                <a16:creationId xmlns:a16="http://schemas.microsoft.com/office/drawing/2014/main" id="{C700C9DD-0D9C-4E4A-B6F2-56C8A2CB8B4A}"/>
              </a:ext>
            </a:extLst>
          </p:cNvPr>
          <p:cNvSpPr/>
          <p:nvPr/>
        </p:nvSpPr>
        <p:spPr>
          <a:xfrm>
            <a:off x="3208149" y="2169763"/>
            <a:ext cx="557939" cy="4804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D2613BC0-5249-4827-98B0-3860E8DDF010}"/>
              </a:ext>
            </a:extLst>
          </p:cNvPr>
          <p:cNvCxnSpPr>
            <a:stCxn id="7" idx="6"/>
            <a:endCxn id="6" idx="1"/>
          </p:cNvCxnSpPr>
          <p:nvPr/>
        </p:nvCxnSpPr>
        <p:spPr>
          <a:xfrm>
            <a:off x="3766088" y="2409987"/>
            <a:ext cx="4058683" cy="1460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803E677-6A42-4B86-9182-AAE4E3D597FB}"/>
              </a:ext>
            </a:extLst>
          </p:cNvPr>
          <p:cNvSpPr txBox="1"/>
          <p:nvPr/>
        </p:nvSpPr>
        <p:spPr>
          <a:xfrm>
            <a:off x="7421347" y="3719593"/>
            <a:ext cx="4400653" cy="1477328"/>
          </a:xfrm>
          <a:prstGeom prst="rect">
            <a:avLst/>
          </a:prstGeom>
          <a:noFill/>
        </p:spPr>
        <p:txBody>
          <a:bodyPr wrap="square" rtlCol="0">
            <a:spAutoFit/>
          </a:bodyPr>
          <a:lstStyle/>
          <a:p>
            <a:r>
              <a:rPr lang="en-GB" dirty="0">
                <a:latin typeface="+mj-lt"/>
              </a:rPr>
              <a:t>What type if image is this?</a:t>
            </a:r>
          </a:p>
          <a:p>
            <a:r>
              <a:rPr lang="en-GB" dirty="0">
                <a:latin typeface="+mj-lt"/>
              </a:rPr>
              <a:t>What are these tiny squares called?</a:t>
            </a:r>
          </a:p>
          <a:p>
            <a:r>
              <a:rPr lang="en-GB" dirty="0">
                <a:latin typeface="+mj-lt"/>
              </a:rPr>
              <a:t>What do they contain and how are they represented so we can see them on our screen?</a:t>
            </a:r>
          </a:p>
        </p:txBody>
      </p:sp>
      <p:cxnSp>
        <p:nvCxnSpPr>
          <p:cNvPr id="12" name="Straight Arrow Connector 11">
            <a:extLst>
              <a:ext uri="{FF2B5EF4-FFF2-40B4-BE49-F238E27FC236}">
                <a16:creationId xmlns:a16="http://schemas.microsoft.com/office/drawing/2014/main" id="{6F87F16A-2EDF-43A1-ABA4-98718ADFCF91}"/>
              </a:ext>
            </a:extLst>
          </p:cNvPr>
          <p:cNvCxnSpPr>
            <a:cxnSpLocks/>
            <a:stCxn id="11" idx="1"/>
          </p:cNvCxnSpPr>
          <p:nvPr/>
        </p:nvCxnSpPr>
        <p:spPr>
          <a:xfrm flipH="1">
            <a:off x="5828229" y="4458257"/>
            <a:ext cx="1593118" cy="81116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8AA8E14-3FFA-4E3D-9C52-CE14467164A4}"/>
              </a:ext>
            </a:extLst>
          </p:cNvPr>
          <p:cNvSpPr/>
          <p:nvPr/>
        </p:nvSpPr>
        <p:spPr>
          <a:xfrm>
            <a:off x="279102" y="4551375"/>
            <a:ext cx="5549127" cy="146781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Put your answer here:</a:t>
            </a:r>
          </a:p>
          <a:p>
            <a:pPr algn="ctr"/>
            <a:r>
              <a:rPr lang="en-GB" dirty="0">
                <a:solidFill>
                  <a:schemeClr val="tx1"/>
                </a:solidFill>
                <a:latin typeface="+mj-lt"/>
              </a:rPr>
              <a:t>This graphic is a </a:t>
            </a:r>
            <a:r>
              <a:rPr lang="en-GB" b="1" dirty="0">
                <a:solidFill>
                  <a:schemeClr val="tx1"/>
                </a:solidFill>
                <a:latin typeface="+mj-lt"/>
              </a:rPr>
              <a:t>bitmap image </a:t>
            </a:r>
            <a:r>
              <a:rPr lang="en-GB" dirty="0">
                <a:solidFill>
                  <a:schemeClr val="tx1"/>
                </a:solidFill>
                <a:latin typeface="+mj-lt"/>
              </a:rPr>
              <a:t>and it contains a </a:t>
            </a:r>
            <a:r>
              <a:rPr lang="en-GB" b="1" dirty="0">
                <a:solidFill>
                  <a:schemeClr val="tx1"/>
                </a:solidFill>
                <a:latin typeface="+mj-lt"/>
              </a:rPr>
              <a:t>number</a:t>
            </a:r>
            <a:r>
              <a:rPr lang="en-GB" dirty="0">
                <a:solidFill>
                  <a:schemeClr val="tx1"/>
                </a:solidFill>
                <a:latin typeface="+mj-lt"/>
              </a:rPr>
              <a:t> </a:t>
            </a:r>
            <a:r>
              <a:rPr lang="en-GB" b="1" dirty="0">
                <a:solidFill>
                  <a:schemeClr val="tx1"/>
                </a:solidFill>
                <a:latin typeface="+mj-lt"/>
              </a:rPr>
              <a:t>of pixels </a:t>
            </a:r>
            <a:r>
              <a:rPr lang="en-GB" dirty="0">
                <a:solidFill>
                  <a:schemeClr val="tx1"/>
                </a:solidFill>
                <a:latin typeface="+mj-lt"/>
              </a:rPr>
              <a:t>that </a:t>
            </a:r>
            <a:r>
              <a:rPr lang="en-GB" b="1" dirty="0">
                <a:solidFill>
                  <a:schemeClr val="tx1"/>
                </a:solidFill>
                <a:latin typeface="+mj-lt"/>
              </a:rPr>
              <a:t>store a binary value </a:t>
            </a:r>
            <a:r>
              <a:rPr lang="en-GB" dirty="0">
                <a:solidFill>
                  <a:schemeClr val="tx1"/>
                </a:solidFill>
                <a:latin typeface="+mj-lt"/>
              </a:rPr>
              <a:t>which </a:t>
            </a:r>
            <a:r>
              <a:rPr lang="en-GB" b="1" dirty="0">
                <a:solidFill>
                  <a:schemeClr val="tx1"/>
                </a:solidFill>
                <a:latin typeface="+mj-lt"/>
              </a:rPr>
              <a:t>represents a particular colour.</a:t>
            </a:r>
          </a:p>
        </p:txBody>
      </p:sp>
      <p:graphicFrame>
        <p:nvGraphicFramePr>
          <p:cNvPr id="10" name="Table 9">
            <a:extLst>
              <a:ext uri="{FF2B5EF4-FFF2-40B4-BE49-F238E27FC236}">
                <a16:creationId xmlns:a16="http://schemas.microsoft.com/office/drawing/2014/main" id="{ECEEE1ED-DDD7-4F36-86A5-A35566181479}"/>
              </a:ext>
            </a:extLst>
          </p:cNvPr>
          <p:cNvGraphicFramePr>
            <a:graphicFrameLocks noGrp="1"/>
          </p:cNvGraphicFramePr>
          <p:nvPr>
            <p:extLst>
              <p:ext uri="{D42A27DB-BD31-4B8C-83A1-F6EECF244321}">
                <p14:modId xmlns:p14="http://schemas.microsoft.com/office/powerpoint/2010/main" val="639107686"/>
              </p:ext>
            </p:extLst>
          </p:nvPr>
        </p:nvGraphicFramePr>
        <p:xfrm>
          <a:off x="7397595" y="5579124"/>
          <a:ext cx="3979761" cy="1005840"/>
        </p:xfrm>
        <a:graphic>
          <a:graphicData uri="http://schemas.openxmlformats.org/drawingml/2006/table">
            <a:tbl>
              <a:tblPr firstRow="1" bandRow="1">
                <a:tableStyleId>{5C22544A-7EE6-4342-B048-85BDC9FD1C3A}</a:tableStyleId>
              </a:tblPr>
              <a:tblGrid>
                <a:gridCol w="3979761">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Key 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204693053"/>
                  </a:ext>
                </a:extLst>
              </a:tr>
              <a:tr h="370840">
                <a:tc>
                  <a:txBody>
                    <a:bodyPr/>
                    <a:lstStyle/>
                    <a:p>
                      <a:pPr algn="l"/>
                      <a:r>
                        <a:rPr lang="en-GB" sz="1800" b="1" dirty="0">
                          <a:latin typeface="Tw Cen MT" panose="020B0602020104020603" pitchFamily="34" charset="0"/>
                        </a:rPr>
                        <a:t>Pixels </a:t>
                      </a:r>
                      <a:r>
                        <a:rPr lang="en-GB" sz="1800" b="0" dirty="0">
                          <a:latin typeface="Tw Cen MT" panose="020B0602020104020603" pitchFamily="34" charset="0"/>
                        </a:rPr>
                        <a:t>are tiny squares that together make up a digital image.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3" name="Picture 12" descr="Key Icons - Download Free Vector Icons | Noun Project">
            <a:extLst>
              <a:ext uri="{FF2B5EF4-FFF2-40B4-BE49-F238E27FC236}">
                <a16:creationId xmlns:a16="http://schemas.microsoft.com/office/drawing/2014/main" id="{DAEDD257-020C-43F8-AB06-9EC857658D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751529">
            <a:off x="10752378" y="5255522"/>
            <a:ext cx="647202" cy="647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22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0366186" cy="1015663"/>
          </a:xfrm>
          <a:prstGeom prst="rect">
            <a:avLst/>
          </a:prstGeom>
          <a:noFill/>
        </p:spPr>
        <p:txBody>
          <a:bodyPr wrap="square" rtlCol="0">
            <a:spAutoFit/>
          </a:bodyPr>
          <a:lstStyle/>
          <a:p>
            <a:r>
              <a:rPr lang="en-GB" sz="2400" b="1" u="sng" dirty="0">
                <a:latin typeface="+mj-lt"/>
              </a:rPr>
              <a:t>Colour depth</a:t>
            </a:r>
          </a:p>
          <a:p>
            <a:r>
              <a:rPr lang="en-GB" dirty="0">
                <a:latin typeface="+mj-lt"/>
              </a:rPr>
              <a:t>Colour depth identifies the number of bits stored per pixel. Complete the table below to identify the colour depth, depending on how many bits can be stored per pixel.</a:t>
            </a:r>
          </a:p>
        </p:txBody>
      </p:sp>
      <p:sp>
        <p:nvSpPr>
          <p:cNvPr id="2" name="TextBox 1">
            <a:extLst>
              <a:ext uri="{FF2B5EF4-FFF2-40B4-BE49-F238E27FC236}">
                <a16:creationId xmlns:a16="http://schemas.microsoft.com/office/drawing/2014/main" id="{17E515AF-63CB-4A15-9591-5F39CC614941}"/>
              </a:ext>
            </a:extLst>
          </p:cNvPr>
          <p:cNvSpPr txBox="1"/>
          <p:nvPr/>
        </p:nvSpPr>
        <p:spPr>
          <a:xfrm>
            <a:off x="157163" y="1144251"/>
            <a:ext cx="3128478" cy="374583"/>
          </a:xfrm>
          <a:prstGeom prst="rect">
            <a:avLst/>
          </a:prstGeom>
          <a:noFill/>
        </p:spPr>
        <p:txBody>
          <a:bodyPr wrap="square" rtlCol="0">
            <a:spAutoFit/>
          </a:bodyPr>
          <a:lstStyle/>
          <a:p>
            <a:r>
              <a:rPr lang="en-GB" u="sng" dirty="0">
                <a:latin typeface="+mj-lt"/>
              </a:rPr>
              <a:t>Example 1:</a:t>
            </a:r>
          </a:p>
        </p:txBody>
      </p:sp>
      <p:graphicFrame>
        <p:nvGraphicFramePr>
          <p:cNvPr id="5" name="Table 4">
            <a:extLst>
              <a:ext uri="{FF2B5EF4-FFF2-40B4-BE49-F238E27FC236}">
                <a16:creationId xmlns:a16="http://schemas.microsoft.com/office/drawing/2014/main" id="{AEEA8B2C-D06E-4B44-9E07-827F6C701789}"/>
              </a:ext>
            </a:extLst>
          </p:cNvPr>
          <p:cNvGraphicFramePr>
            <a:graphicFrameLocks noGrp="1"/>
          </p:cNvGraphicFramePr>
          <p:nvPr>
            <p:extLst>
              <p:ext uri="{D42A27DB-BD31-4B8C-83A1-F6EECF244321}">
                <p14:modId xmlns:p14="http://schemas.microsoft.com/office/powerpoint/2010/main" val="2066636745"/>
              </p:ext>
            </p:extLst>
          </p:nvPr>
        </p:nvGraphicFramePr>
        <p:xfrm>
          <a:off x="157163" y="1629945"/>
          <a:ext cx="2694985" cy="2210010"/>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8335">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668644621"/>
                  </a:ext>
                </a:extLst>
              </a:tr>
              <a:tr h="368335">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extLst>
                  <a:ext uri="{0D108BD9-81ED-4DB2-BD59-A6C34878D82A}">
                    <a16:rowId xmlns:a16="http://schemas.microsoft.com/office/drawing/2014/main" val="2465848667"/>
                  </a:ext>
                </a:extLst>
              </a:tr>
              <a:tr h="368335">
                <a:tc>
                  <a:txBody>
                    <a:bodyPr/>
                    <a:lstStyle/>
                    <a:p>
                      <a:endParaRPr lang="en-GB"/>
                    </a:p>
                  </a:txBody>
                  <a:tcPr/>
                </a:tc>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tc>
                  <a:txBody>
                    <a:bodyPr/>
                    <a:lstStyle/>
                    <a:p>
                      <a:endParaRPr lang="en-GB"/>
                    </a:p>
                  </a:txBody>
                  <a:tcPr/>
                </a:tc>
                <a:extLst>
                  <a:ext uri="{0D108BD9-81ED-4DB2-BD59-A6C34878D82A}">
                    <a16:rowId xmlns:a16="http://schemas.microsoft.com/office/drawing/2014/main" val="1820630215"/>
                  </a:ext>
                </a:extLst>
              </a:tr>
              <a:tr h="368335">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extLst>
                  <a:ext uri="{0D108BD9-81ED-4DB2-BD59-A6C34878D82A}">
                    <a16:rowId xmlns:a16="http://schemas.microsoft.com/office/drawing/2014/main" val="2203690734"/>
                  </a:ext>
                </a:extLst>
              </a:tr>
              <a:tr h="368335">
                <a:tc>
                  <a:txBody>
                    <a:bodyPr/>
                    <a:lstStyle/>
                    <a:p>
                      <a:endParaRPr lang="en-GB"/>
                    </a:p>
                  </a:txBody>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tc>
                <a:extLst>
                  <a:ext uri="{0D108BD9-81ED-4DB2-BD59-A6C34878D82A}">
                    <a16:rowId xmlns:a16="http://schemas.microsoft.com/office/drawing/2014/main" val="1906400020"/>
                  </a:ext>
                </a:extLst>
              </a:tr>
              <a:tr h="368335">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2845392704"/>
                  </a:ext>
                </a:extLst>
              </a:tr>
            </a:tbl>
          </a:graphicData>
        </a:graphic>
      </p:graphicFrame>
      <p:graphicFrame>
        <p:nvGraphicFramePr>
          <p:cNvPr id="14" name="Table 13">
            <a:extLst>
              <a:ext uri="{FF2B5EF4-FFF2-40B4-BE49-F238E27FC236}">
                <a16:creationId xmlns:a16="http://schemas.microsoft.com/office/drawing/2014/main" id="{452B2359-2BE4-4A77-A61A-074AA48EF8CF}"/>
              </a:ext>
            </a:extLst>
          </p:cNvPr>
          <p:cNvGraphicFramePr>
            <a:graphicFrameLocks noGrp="1"/>
          </p:cNvGraphicFramePr>
          <p:nvPr>
            <p:extLst>
              <p:ext uri="{D42A27DB-BD31-4B8C-83A1-F6EECF244321}">
                <p14:modId xmlns:p14="http://schemas.microsoft.com/office/powerpoint/2010/main" val="972700065"/>
              </p:ext>
            </p:extLst>
          </p:nvPr>
        </p:nvGraphicFramePr>
        <p:xfrm>
          <a:off x="3517914" y="1577201"/>
          <a:ext cx="2772275" cy="2308326"/>
        </p:xfrm>
        <a:graphic>
          <a:graphicData uri="http://schemas.openxmlformats.org/drawingml/2006/table">
            <a:tbl>
              <a:tblPr firstRow="1" bandRow="1">
                <a:tableStyleId>{5940675A-B579-460E-94D1-54222C63F5DA}</a:tableStyleId>
              </a:tblPr>
              <a:tblGrid>
                <a:gridCol w="554455">
                  <a:extLst>
                    <a:ext uri="{9D8B030D-6E8A-4147-A177-3AD203B41FA5}">
                      <a16:colId xmlns:a16="http://schemas.microsoft.com/office/drawing/2014/main" val="2585624010"/>
                    </a:ext>
                  </a:extLst>
                </a:gridCol>
                <a:gridCol w="554455">
                  <a:extLst>
                    <a:ext uri="{9D8B030D-6E8A-4147-A177-3AD203B41FA5}">
                      <a16:colId xmlns:a16="http://schemas.microsoft.com/office/drawing/2014/main" val="1901716784"/>
                    </a:ext>
                  </a:extLst>
                </a:gridCol>
                <a:gridCol w="554455">
                  <a:extLst>
                    <a:ext uri="{9D8B030D-6E8A-4147-A177-3AD203B41FA5}">
                      <a16:colId xmlns:a16="http://schemas.microsoft.com/office/drawing/2014/main" val="1982950329"/>
                    </a:ext>
                  </a:extLst>
                </a:gridCol>
                <a:gridCol w="554455">
                  <a:extLst>
                    <a:ext uri="{9D8B030D-6E8A-4147-A177-3AD203B41FA5}">
                      <a16:colId xmlns:a16="http://schemas.microsoft.com/office/drawing/2014/main" val="3300078781"/>
                    </a:ext>
                  </a:extLst>
                </a:gridCol>
                <a:gridCol w="554455">
                  <a:extLst>
                    <a:ext uri="{9D8B030D-6E8A-4147-A177-3AD203B41FA5}">
                      <a16:colId xmlns:a16="http://schemas.microsoft.com/office/drawing/2014/main" val="3852423019"/>
                    </a:ext>
                  </a:extLst>
                </a:gridCol>
              </a:tblGrid>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3668644621"/>
                  </a:ext>
                </a:extLst>
              </a:tr>
              <a:tr h="384721">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2465848667"/>
                  </a:ext>
                </a:extLst>
              </a:tr>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1820630215"/>
                  </a:ext>
                </a:extLst>
              </a:tr>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2203690734"/>
                  </a:ext>
                </a:extLst>
              </a:tr>
              <a:tr h="384721">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1906400020"/>
                  </a:ext>
                </a:extLst>
              </a:tr>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2845392704"/>
                  </a:ext>
                </a:extLst>
              </a:tr>
            </a:tbl>
          </a:graphicData>
        </a:graphic>
      </p:graphicFrame>
      <p:sp>
        <p:nvSpPr>
          <p:cNvPr id="7" name="Arrow: Right 6">
            <a:extLst>
              <a:ext uri="{FF2B5EF4-FFF2-40B4-BE49-F238E27FC236}">
                <a16:creationId xmlns:a16="http://schemas.microsoft.com/office/drawing/2014/main" id="{78E6AEBB-BFA8-48DB-8B26-799524F99794}"/>
              </a:ext>
            </a:extLst>
          </p:cNvPr>
          <p:cNvSpPr/>
          <p:nvPr/>
        </p:nvSpPr>
        <p:spPr>
          <a:xfrm>
            <a:off x="2929438" y="2432733"/>
            <a:ext cx="588476" cy="604433"/>
          </a:xfrm>
          <a:prstGeom prst="rightArrow">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86DEFD44-B107-43E6-96CC-663DB19DD45A}"/>
              </a:ext>
            </a:extLst>
          </p:cNvPr>
          <p:cNvSpPr txBox="1"/>
          <p:nvPr/>
        </p:nvSpPr>
        <p:spPr>
          <a:xfrm>
            <a:off x="6367479" y="1577203"/>
            <a:ext cx="2125592" cy="2308324"/>
          </a:xfrm>
          <a:prstGeom prst="rect">
            <a:avLst/>
          </a:prstGeom>
          <a:noFill/>
          <a:ln>
            <a:solidFill>
              <a:schemeClr val="accent4"/>
            </a:solidFill>
          </a:ln>
        </p:spPr>
        <p:txBody>
          <a:bodyPr wrap="square" rtlCol="0">
            <a:spAutoFit/>
          </a:bodyPr>
          <a:lstStyle/>
          <a:p>
            <a:r>
              <a:rPr lang="en-GB" dirty="0">
                <a:latin typeface="+mj-lt"/>
              </a:rPr>
              <a:t>This image can only store 1 bit per pixel (1 binary number) This means it can only display two possible colours. (e.g. 1 = Black, 0 = White)</a:t>
            </a:r>
          </a:p>
        </p:txBody>
      </p:sp>
      <p:sp>
        <p:nvSpPr>
          <p:cNvPr id="18" name="TextBox 17">
            <a:extLst>
              <a:ext uri="{FF2B5EF4-FFF2-40B4-BE49-F238E27FC236}">
                <a16:creationId xmlns:a16="http://schemas.microsoft.com/office/drawing/2014/main" id="{8369FFFE-459D-4275-A1B8-26296DFD068A}"/>
              </a:ext>
            </a:extLst>
          </p:cNvPr>
          <p:cNvSpPr txBox="1"/>
          <p:nvPr/>
        </p:nvSpPr>
        <p:spPr>
          <a:xfrm>
            <a:off x="157163" y="3948482"/>
            <a:ext cx="3128478" cy="374583"/>
          </a:xfrm>
          <a:prstGeom prst="rect">
            <a:avLst/>
          </a:prstGeom>
          <a:noFill/>
        </p:spPr>
        <p:txBody>
          <a:bodyPr wrap="square" rtlCol="0">
            <a:spAutoFit/>
          </a:bodyPr>
          <a:lstStyle/>
          <a:p>
            <a:r>
              <a:rPr lang="en-GB" u="sng" dirty="0">
                <a:latin typeface="+mj-lt"/>
              </a:rPr>
              <a:t>Example 2:</a:t>
            </a:r>
          </a:p>
        </p:txBody>
      </p:sp>
      <p:graphicFrame>
        <p:nvGraphicFramePr>
          <p:cNvPr id="20" name="Table 19">
            <a:extLst>
              <a:ext uri="{FF2B5EF4-FFF2-40B4-BE49-F238E27FC236}">
                <a16:creationId xmlns:a16="http://schemas.microsoft.com/office/drawing/2014/main" id="{783187C1-15C4-4DFA-8307-4A134FD1B474}"/>
              </a:ext>
            </a:extLst>
          </p:cNvPr>
          <p:cNvGraphicFramePr>
            <a:graphicFrameLocks noGrp="1"/>
          </p:cNvGraphicFramePr>
          <p:nvPr>
            <p:extLst>
              <p:ext uri="{D42A27DB-BD31-4B8C-83A1-F6EECF244321}">
                <p14:modId xmlns:p14="http://schemas.microsoft.com/office/powerpoint/2010/main" val="3839106908"/>
              </p:ext>
            </p:extLst>
          </p:nvPr>
        </p:nvGraphicFramePr>
        <p:xfrm>
          <a:off x="165471" y="4431592"/>
          <a:ext cx="2694985" cy="2210010"/>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8335">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extLst>
                  <a:ext uri="{0D108BD9-81ED-4DB2-BD59-A6C34878D82A}">
                    <a16:rowId xmlns:a16="http://schemas.microsoft.com/office/drawing/2014/main" val="3668644621"/>
                  </a:ext>
                </a:extLst>
              </a:tr>
              <a:tr h="368335">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extLst>
                  <a:ext uri="{0D108BD9-81ED-4DB2-BD59-A6C34878D82A}">
                    <a16:rowId xmlns:a16="http://schemas.microsoft.com/office/drawing/2014/main" val="2465848667"/>
                  </a:ext>
                </a:extLst>
              </a:tr>
              <a:tr h="368335">
                <a:tc>
                  <a:txBody>
                    <a:bodyPr/>
                    <a:lstStyle/>
                    <a:p>
                      <a:endParaRPr lang="en-GB"/>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1820630215"/>
                  </a:ext>
                </a:extLst>
              </a:tr>
              <a:tr h="368335">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extLst>
                  <a:ext uri="{0D108BD9-81ED-4DB2-BD59-A6C34878D82A}">
                    <a16:rowId xmlns:a16="http://schemas.microsoft.com/office/drawing/2014/main" val="2203690734"/>
                  </a:ext>
                </a:extLst>
              </a:tr>
              <a:tr h="368335">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extLst>
                  <a:ext uri="{0D108BD9-81ED-4DB2-BD59-A6C34878D82A}">
                    <a16:rowId xmlns:a16="http://schemas.microsoft.com/office/drawing/2014/main" val="1906400020"/>
                  </a:ext>
                </a:extLst>
              </a:tr>
              <a:tr h="368335">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extLst>
                  <a:ext uri="{0D108BD9-81ED-4DB2-BD59-A6C34878D82A}">
                    <a16:rowId xmlns:a16="http://schemas.microsoft.com/office/drawing/2014/main" val="2845392704"/>
                  </a:ext>
                </a:extLst>
              </a:tr>
            </a:tbl>
          </a:graphicData>
        </a:graphic>
      </p:graphicFrame>
      <p:graphicFrame>
        <p:nvGraphicFramePr>
          <p:cNvPr id="21" name="Table 20">
            <a:extLst>
              <a:ext uri="{FF2B5EF4-FFF2-40B4-BE49-F238E27FC236}">
                <a16:creationId xmlns:a16="http://schemas.microsoft.com/office/drawing/2014/main" id="{3DE337C7-4C92-487B-90DA-EDB4C14CFD8A}"/>
              </a:ext>
            </a:extLst>
          </p:cNvPr>
          <p:cNvGraphicFramePr>
            <a:graphicFrameLocks noGrp="1"/>
          </p:cNvGraphicFramePr>
          <p:nvPr>
            <p:extLst>
              <p:ext uri="{D42A27DB-BD31-4B8C-83A1-F6EECF244321}">
                <p14:modId xmlns:p14="http://schemas.microsoft.com/office/powerpoint/2010/main" val="3492859649"/>
              </p:ext>
            </p:extLst>
          </p:nvPr>
        </p:nvGraphicFramePr>
        <p:xfrm>
          <a:off x="3517913" y="4431592"/>
          <a:ext cx="2694985" cy="2195214"/>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5869">
                <a:tc>
                  <a:txBody>
                    <a:bodyPr/>
                    <a:lstStyle/>
                    <a:p>
                      <a:r>
                        <a:rPr lang="en-GB" dirty="0">
                          <a:latin typeface="+mj-lt"/>
                        </a:rPr>
                        <a:t>10</a:t>
                      </a:r>
                    </a:p>
                  </a:txBody>
                  <a:tcPr>
                    <a:solidFill>
                      <a:schemeClr val="bg1"/>
                    </a:solidFill>
                  </a:tcPr>
                </a:tc>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extLst>
                  <a:ext uri="{0D108BD9-81ED-4DB2-BD59-A6C34878D82A}">
                    <a16:rowId xmlns:a16="http://schemas.microsoft.com/office/drawing/2014/main" val="3668644621"/>
                  </a:ext>
                </a:extLst>
              </a:tr>
              <a:tr h="365869">
                <a:tc>
                  <a:txBody>
                    <a:bodyPr/>
                    <a:lstStyle/>
                    <a:p>
                      <a:r>
                        <a:rPr lang="en-GB" dirty="0">
                          <a:latin typeface="+mj-lt"/>
                        </a:rPr>
                        <a:t>11</a:t>
                      </a:r>
                    </a:p>
                  </a:txBody>
                  <a:tcPr>
                    <a:solidFill>
                      <a:schemeClr val="bg1"/>
                    </a:solidFill>
                  </a:tcPr>
                </a:tc>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tc>
                  <a:txBody>
                    <a:bodyPr/>
                    <a:lstStyle/>
                    <a:p>
                      <a:r>
                        <a:rPr lang="en-GB" dirty="0">
                          <a:latin typeface="+mj-lt"/>
                        </a:rPr>
                        <a:t>11</a:t>
                      </a:r>
                    </a:p>
                  </a:txBody>
                  <a:tcPr>
                    <a:solidFill>
                      <a:schemeClr val="bg1"/>
                    </a:solidFill>
                  </a:tcPr>
                </a:tc>
                <a:tc>
                  <a:txBody>
                    <a:bodyPr/>
                    <a:lstStyle/>
                    <a:p>
                      <a:endParaRPr lang="en-GB" dirty="0">
                        <a:latin typeface="+mj-lt"/>
                      </a:endParaRPr>
                    </a:p>
                  </a:txBody>
                  <a:tcPr>
                    <a:solidFill>
                      <a:schemeClr val="bg1"/>
                    </a:solidFill>
                  </a:tcPr>
                </a:tc>
                <a:extLst>
                  <a:ext uri="{0D108BD9-81ED-4DB2-BD59-A6C34878D82A}">
                    <a16:rowId xmlns:a16="http://schemas.microsoft.com/office/drawing/2014/main" val="2465848667"/>
                  </a:ext>
                </a:extLst>
              </a:tr>
              <a:tr h="365869">
                <a:tc>
                  <a:txBody>
                    <a:bodyPr/>
                    <a:lstStyle/>
                    <a:p>
                      <a:r>
                        <a:rPr lang="en-GB" dirty="0">
                          <a:latin typeface="+mj-lt"/>
                        </a:rPr>
                        <a:t>00</a:t>
                      </a:r>
                    </a:p>
                  </a:txBody>
                  <a:tcPr>
                    <a:solidFill>
                      <a:schemeClr val="bg1"/>
                    </a:solidFill>
                  </a:tcPr>
                </a:tc>
                <a:tc>
                  <a:txBody>
                    <a:bodyPr/>
                    <a:lstStyle/>
                    <a:p>
                      <a:endParaRPr lang="en-GB" dirty="0">
                        <a:latin typeface="+mj-lt"/>
                      </a:endParaRPr>
                    </a:p>
                  </a:txBody>
                  <a:tcPr>
                    <a:solidFill>
                      <a:schemeClr val="bg1"/>
                    </a:solidFill>
                  </a:tcPr>
                </a:tc>
                <a:tc>
                  <a:txBody>
                    <a:bodyPr/>
                    <a:lstStyle/>
                    <a:p>
                      <a:r>
                        <a:rPr lang="en-GB" dirty="0">
                          <a:latin typeface="+mj-lt"/>
                        </a:rPr>
                        <a:t>00</a:t>
                      </a:r>
                    </a:p>
                  </a:txBody>
                  <a:tcPr>
                    <a:solidFill>
                      <a:schemeClr val="bg1"/>
                    </a:solidFill>
                  </a:tcPr>
                </a:tc>
                <a:tc>
                  <a:txBody>
                    <a:bodyPr/>
                    <a:lstStyle/>
                    <a:p>
                      <a:r>
                        <a:rPr lang="en-GB" dirty="0">
                          <a:latin typeface="+mj-lt"/>
                        </a:rPr>
                        <a:t>00</a:t>
                      </a:r>
                    </a:p>
                  </a:txBody>
                  <a:tcPr>
                    <a:solidFill>
                      <a:schemeClr val="bg1"/>
                    </a:solidFill>
                  </a:tcPr>
                </a:tc>
                <a:tc>
                  <a:txBody>
                    <a:bodyPr/>
                    <a:lstStyle/>
                    <a:p>
                      <a:endParaRPr lang="en-GB" dirty="0">
                        <a:latin typeface="+mj-lt"/>
                      </a:endParaRPr>
                    </a:p>
                  </a:txBody>
                  <a:tcPr>
                    <a:solidFill>
                      <a:schemeClr val="bg1"/>
                    </a:solidFill>
                  </a:tcPr>
                </a:tc>
                <a:extLst>
                  <a:ext uri="{0D108BD9-81ED-4DB2-BD59-A6C34878D82A}">
                    <a16:rowId xmlns:a16="http://schemas.microsoft.com/office/drawing/2014/main" val="1820630215"/>
                  </a:ext>
                </a:extLst>
              </a:tr>
              <a:tr h="365869">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extLst>
                  <a:ext uri="{0D108BD9-81ED-4DB2-BD59-A6C34878D82A}">
                    <a16:rowId xmlns:a16="http://schemas.microsoft.com/office/drawing/2014/main" val="2203690734"/>
                  </a:ext>
                </a:extLst>
              </a:tr>
              <a:tr h="365869">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tc>
                  <a:txBody>
                    <a:bodyPr/>
                    <a:lstStyle/>
                    <a:p>
                      <a:r>
                        <a:rPr lang="en-GB" dirty="0">
                          <a:latin typeface="+mj-lt"/>
                        </a:rPr>
                        <a:t>10</a:t>
                      </a:r>
                    </a:p>
                  </a:txBody>
                  <a:tcPr>
                    <a:solidFill>
                      <a:schemeClr val="bg1"/>
                    </a:solidFill>
                  </a:tcPr>
                </a:tc>
                <a:tc>
                  <a:txBody>
                    <a:bodyPr/>
                    <a:lstStyle/>
                    <a:p>
                      <a:endParaRPr lang="en-GB" dirty="0">
                        <a:latin typeface="+mj-lt"/>
                      </a:endParaRPr>
                    </a:p>
                  </a:txBody>
                  <a:tcPr>
                    <a:solidFill>
                      <a:schemeClr val="bg1"/>
                    </a:solidFill>
                  </a:tcPr>
                </a:tc>
                <a:tc>
                  <a:txBody>
                    <a:bodyPr/>
                    <a:lstStyle/>
                    <a:p>
                      <a:endParaRPr lang="en-GB" dirty="0">
                        <a:latin typeface="+mj-lt"/>
                      </a:endParaRPr>
                    </a:p>
                  </a:txBody>
                  <a:tcPr>
                    <a:solidFill>
                      <a:schemeClr val="bg1"/>
                    </a:solidFill>
                  </a:tcPr>
                </a:tc>
                <a:extLst>
                  <a:ext uri="{0D108BD9-81ED-4DB2-BD59-A6C34878D82A}">
                    <a16:rowId xmlns:a16="http://schemas.microsoft.com/office/drawing/2014/main" val="1906400020"/>
                  </a:ext>
                </a:extLst>
              </a:tr>
              <a:tr h="365869">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extLst>
                  <a:ext uri="{0D108BD9-81ED-4DB2-BD59-A6C34878D82A}">
                    <a16:rowId xmlns:a16="http://schemas.microsoft.com/office/drawing/2014/main" val="2845392704"/>
                  </a:ext>
                </a:extLst>
              </a:tr>
            </a:tbl>
          </a:graphicData>
        </a:graphic>
      </p:graphicFrame>
      <p:sp>
        <p:nvSpPr>
          <p:cNvPr id="22" name="TextBox 21">
            <a:extLst>
              <a:ext uri="{FF2B5EF4-FFF2-40B4-BE49-F238E27FC236}">
                <a16:creationId xmlns:a16="http://schemas.microsoft.com/office/drawing/2014/main" id="{786D5C48-78AC-4555-9B37-38A075E81AC5}"/>
              </a:ext>
            </a:extLst>
          </p:cNvPr>
          <p:cNvSpPr txBox="1"/>
          <p:nvPr/>
        </p:nvSpPr>
        <p:spPr>
          <a:xfrm>
            <a:off x="6367479" y="4333278"/>
            <a:ext cx="2125592" cy="2308324"/>
          </a:xfrm>
          <a:prstGeom prst="rect">
            <a:avLst/>
          </a:prstGeom>
          <a:noFill/>
          <a:ln>
            <a:solidFill>
              <a:schemeClr val="accent4"/>
            </a:solidFill>
          </a:ln>
        </p:spPr>
        <p:txBody>
          <a:bodyPr wrap="square" rtlCol="0">
            <a:spAutoFit/>
          </a:bodyPr>
          <a:lstStyle/>
          <a:p>
            <a:r>
              <a:rPr lang="en-GB" dirty="0">
                <a:latin typeface="+mj-lt"/>
              </a:rPr>
              <a:t>This image can store two bits per pixel (2 binary numbers) which means it can display four possible colours.  (e.g. 11 = Black, 10 = Dark grey etc..)</a:t>
            </a:r>
          </a:p>
        </p:txBody>
      </p:sp>
      <p:sp>
        <p:nvSpPr>
          <p:cNvPr id="23" name="Arrow: Right 22">
            <a:extLst>
              <a:ext uri="{FF2B5EF4-FFF2-40B4-BE49-F238E27FC236}">
                <a16:creationId xmlns:a16="http://schemas.microsoft.com/office/drawing/2014/main" id="{D3EA26E8-97A6-418F-A3BA-BA88BD1C4D45}"/>
              </a:ext>
            </a:extLst>
          </p:cNvPr>
          <p:cNvSpPr/>
          <p:nvPr/>
        </p:nvSpPr>
        <p:spPr>
          <a:xfrm>
            <a:off x="2925943" y="5185223"/>
            <a:ext cx="588476" cy="604433"/>
          </a:xfrm>
          <a:prstGeom prst="rightArrow">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5DACA157-94F3-47E8-A485-BB58515818E4}"/>
              </a:ext>
            </a:extLst>
          </p:cNvPr>
          <p:cNvSpPr/>
          <p:nvPr/>
        </p:nvSpPr>
        <p:spPr>
          <a:xfrm>
            <a:off x="8632555" y="1128795"/>
            <a:ext cx="3402282"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25" name="Rectangle 24">
            <a:extLst>
              <a:ext uri="{FF2B5EF4-FFF2-40B4-BE49-F238E27FC236}">
                <a16:creationId xmlns:a16="http://schemas.microsoft.com/office/drawing/2014/main" id="{2158EC5E-E78F-4D59-91EA-32017D4B594A}"/>
              </a:ext>
            </a:extLst>
          </p:cNvPr>
          <p:cNvSpPr/>
          <p:nvPr/>
        </p:nvSpPr>
        <p:spPr>
          <a:xfrm>
            <a:off x="8632555" y="1629945"/>
            <a:ext cx="3402282" cy="8890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Complete the missing pixels in the image shown in Example 2.</a:t>
            </a:r>
          </a:p>
          <a:p>
            <a:endParaRPr lang="en-GB" dirty="0">
              <a:solidFill>
                <a:schemeClr val="tx1"/>
              </a:solidFill>
              <a:latin typeface="+mj-lt"/>
            </a:endParaRPr>
          </a:p>
          <a:p>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26" name="Rectangle 25">
            <a:extLst>
              <a:ext uri="{FF2B5EF4-FFF2-40B4-BE49-F238E27FC236}">
                <a16:creationId xmlns:a16="http://schemas.microsoft.com/office/drawing/2014/main" id="{C10A279C-5C40-4020-AB85-BC52F8D0F45C}"/>
              </a:ext>
            </a:extLst>
          </p:cNvPr>
          <p:cNvSpPr/>
          <p:nvPr/>
        </p:nvSpPr>
        <p:spPr>
          <a:xfrm>
            <a:off x="8632555" y="2635885"/>
            <a:ext cx="3402282" cy="124964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Complete the table below to identify the colour depth, depending on how many bits can be stored per pixel. </a:t>
            </a:r>
            <a:endParaRPr lang="en-GB" dirty="0">
              <a:solidFill>
                <a:schemeClr val="tx1"/>
              </a:solidFill>
              <a:latin typeface="+mj-lt"/>
            </a:endParaRPr>
          </a:p>
          <a:p>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graphicFrame>
        <p:nvGraphicFramePr>
          <p:cNvPr id="27" name="Table 26">
            <a:extLst>
              <a:ext uri="{FF2B5EF4-FFF2-40B4-BE49-F238E27FC236}">
                <a16:creationId xmlns:a16="http://schemas.microsoft.com/office/drawing/2014/main" id="{CE76EF67-73D7-4269-BC37-B37742D02844}"/>
              </a:ext>
            </a:extLst>
          </p:cNvPr>
          <p:cNvGraphicFramePr>
            <a:graphicFrameLocks noGrp="1"/>
          </p:cNvGraphicFramePr>
          <p:nvPr>
            <p:extLst>
              <p:ext uri="{D42A27DB-BD31-4B8C-83A1-F6EECF244321}">
                <p14:modId xmlns:p14="http://schemas.microsoft.com/office/powerpoint/2010/main" val="492328636"/>
              </p:ext>
            </p:extLst>
          </p:nvPr>
        </p:nvGraphicFramePr>
        <p:xfrm>
          <a:off x="8647652" y="4046166"/>
          <a:ext cx="3402281" cy="2580640"/>
        </p:xfrm>
        <a:graphic>
          <a:graphicData uri="http://schemas.openxmlformats.org/drawingml/2006/table">
            <a:tbl>
              <a:tblPr firstRow="1" bandRow="1">
                <a:tableStyleId>{5C22544A-7EE6-4342-B048-85BDC9FD1C3A}</a:tableStyleId>
              </a:tblPr>
              <a:tblGrid>
                <a:gridCol w="1799566">
                  <a:extLst>
                    <a:ext uri="{9D8B030D-6E8A-4147-A177-3AD203B41FA5}">
                      <a16:colId xmlns:a16="http://schemas.microsoft.com/office/drawing/2014/main" val="2937220203"/>
                    </a:ext>
                  </a:extLst>
                </a:gridCol>
                <a:gridCol w="1602715">
                  <a:extLst>
                    <a:ext uri="{9D8B030D-6E8A-4147-A177-3AD203B41FA5}">
                      <a16:colId xmlns:a16="http://schemas.microsoft.com/office/drawing/2014/main" val="2117611598"/>
                    </a:ext>
                  </a:extLst>
                </a:gridCol>
              </a:tblGrid>
              <a:tr h="370840">
                <a:tc>
                  <a:txBody>
                    <a:bodyPr/>
                    <a:lstStyle/>
                    <a:p>
                      <a:r>
                        <a:rPr lang="en-GB" dirty="0">
                          <a:latin typeface="+mj-lt"/>
                        </a:rPr>
                        <a:t>Bits per pixel</a:t>
                      </a:r>
                    </a:p>
                  </a:txBody>
                  <a:tcPr/>
                </a:tc>
                <a:tc>
                  <a:txBody>
                    <a:bodyPr/>
                    <a:lstStyle/>
                    <a:p>
                      <a:r>
                        <a:rPr lang="en-GB" dirty="0">
                          <a:latin typeface="+mj-lt"/>
                        </a:rPr>
                        <a:t>Colours stored</a:t>
                      </a:r>
                    </a:p>
                  </a:txBody>
                  <a:tcPr/>
                </a:tc>
                <a:extLst>
                  <a:ext uri="{0D108BD9-81ED-4DB2-BD59-A6C34878D82A}">
                    <a16:rowId xmlns:a16="http://schemas.microsoft.com/office/drawing/2014/main" val="2849970852"/>
                  </a:ext>
                </a:extLst>
              </a:tr>
              <a:tr h="370840">
                <a:tc>
                  <a:txBody>
                    <a:bodyPr/>
                    <a:lstStyle/>
                    <a:p>
                      <a:r>
                        <a:rPr lang="en-GB" dirty="0">
                          <a:latin typeface="+mj-lt"/>
                        </a:rPr>
                        <a:t>1</a:t>
                      </a:r>
                    </a:p>
                  </a:txBody>
                  <a:tcPr/>
                </a:tc>
                <a:tc>
                  <a:txBody>
                    <a:bodyPr/>
                    <a:lstStyle/>
                    <a:p>
                      <a:r>
                        <a:rPr lang="en-GB" dirty="0">
                          <a:latin typeface="+mj-lt"/>
                        </a:rPr>
                        <a:t>2</a:t>
                      </a:r>
                    </a:p>
                  </a:txBody>
                  <a:tcPr/>
                </a:tc>
                <a:extLst>
                  <a:ext uri="{0D108BD9-81ED-4DB2-BD59-A6C34878D82A}">
                    <a16:rowId xmlns:a16="http://schemas.microsoft.com/office/drawing/2014/main" val="277028594"/>
                  </a:ext>
                </a:extLst>
              </a:tr>
              <a:tr h="370840">
                <a:tc>
                  <a:txBody>
                    <a:bodyPr/>
                    <a:lstStyle/>
                    <a:p>
                      <a:r>
                        <a:rPr lang="en-GB" dirty="0">
                          <a:latin typeface="+mj-lt"/>
                        </a:rPr>
                        <a:t>2</a:t>
                      </a:r>
                    </a:p>
                  </a:txBody>
                  <a:tcPr/>
                </a:tc>
                <a:tc>
                  <a:txBody>
                    <a:bodyPr/>
                    <a:lstStyle/>
                    <a:p>
                      <a:endParaRPr lang="en-GB" dirty="0">
                        <a:latin typeface="+mj-lt"/>
                      </a:endParaRPr>
                    </a:p>
                  </a:txBody>
                  <a:tcPr/>
                </a:tc>
                <a:extLst>
                  <a:ext uri="{0D108BD9-81ED-4DB2-BD59-A6C34878D82A}">
                    <a16:rowId xmlns:a16="http://schemas.microsoft.com/office/drawing/2014/main" val="2318879162"/>
                  </a:ext>
                </a:extLst>
              </a:tr>
              <a:tr h="370840">
                <a:tc>
                  <a:txBody>
                    <a:bodyPr/>
                    <a:lstStyle/>
                    <a:p>
                      <a:r>
                        <a:rPr lang="en-GB" dirty="0">
                          <a:latin typeface="+mj-lt"/>
                        </a:rPr>
                        <a:t>3</a:t>
                      </a:r>
                    </a:p>
                  </a:txBody>
                  <a:tcPr/>
                </a:tc>
                <a:tc>
                  <a:txBody>
                    <a:bodyPr/>
                    <a:lstStyle/>
                    <a:p>
                      <a:endParaRPr lang="en-GB" dirty="0">
                        <a:latin typeface="+mj-lt"/>
                      </a:endParaRPr>
                    </a:p>
                  </a:txBody>
                  <a:tcPr/>
                </a:tc>
                <a:extLst>
                  <a:ext uri="{0D108BD9-81ED-4DB2-BD59-A6C34878D82A}">
                    <a16:rowId xmlns:a16="http://schemas.microsoft.com/office/drawing/2014/main" val="968077634"/>
                  </a:ext>
                </a:extLst>
              </a:tr>
              <a:tr h="123613">
                <a:tc>
                  <a:txBody>
                    <a:bodyPr/>
                    <a:lstStyle/>
                    <a:p>
                      <a:r>
                        <a:rPr lang="en-GB" dirty="0">
                          <a:latin typeface="+mj-lt"/>
                        </a:rPr>
                        <a:t>4</a:t>
                      </a:r>
                    </a:p>
                  </a:txBody>
                  <a:tcPr/>
                </a:tc>
                <a:tc>
                  <a:txBody>
                    <a:bodyPr/>
                    <a:lstStyle/>
                    <a:p>
                      <a:endParaRPr lang="en-GB" dirty="0">
                        <a:latin typeface="+mj-lt"/>
                      </a:endParaRPr>
                    </a:p>
                  </a:txBody>
                  <a:tcPr/>
                </a:tc>
                <a:extLst>
                  <a:ext uri="{0D108BD9-81ED-4DB2-BD59-A6C34878D82A}">
                    <a16:rowId xmlns:a16="http://schemas.microsoft.com/office/drawing/2014/main" val="4043200157"/>
                  </a:ext>
                </a:extLst>
              </a:tr>
              <a:tr h="242147">
                <a:tc>
                  <a:txBody>
                    <a:bodyPr/>
                    <a:lstStyle/>
                    <a:p>
                      <a:r>
                        <a:rPr lang="en-GB" dirty="0">
                          <a:latin typeface="+mj-lt"/>
                        </a:rPr>
                        <a:t>5</a:t>
                      </a:r>
                    </a:p>
                  </a:txBody>
                  <a:tcPr/>
                </a:tc>
                <a:tc>
                  <a:txBody>
                    <a:bodyPr/>
                    <a:lstStyle/>
                    <a:p>
                      <a:endParaRPr lang="en-GB" dirty="0">
                        <a:latin typeface="+mj-lt"/>
                      </a:endParaRPr>
                    </a:p>
                  </a:txBody>
                  <a:tcPr/>
                </a:tc>
                <a:extLst>
                  <a:ext uri="{0D108BD9-81ED-4DB2-BD59-A6C34878D82A}">
                    <a16:rowId xmlns:a16="http://schemas.microsoft.com/office/drawing/2014/main" val="2646794977"/>
                  </a:ext>
                </a:extLst>
              </a:tr>
              <a:tr h="123613">
                <a:tc>
                  <a:txBody>
                    <a:bodyPr/>
                    <a:lstStyle/>
                    <a:p>
                      <a:r>
                        <a:rPr lang="en-GB" dirty="0">
                          <a:latin typeface="+mj-lt"/>
                        </a:rPr>
                        <a:t>6</a:t>
                      </a:r>
                    </a:p>
                  </a:txBody>
                  <a:tcPr/>
                </a:tc>
                <a:tc>
                  <a:txBody>
                    <a:bodyPr/>
                    <a:lstStyle/>
                    <a:p>
                      <a:endParaRPr lang="en-GB" dirty="0">
                        <a:latin typeface="+mj-lt"/>
                      </a:endParaRPr>
                    </a:p>
                  </a:txBody>
                  <a:tcPr/>
                </a:tc>
                <a:extLst>
                  <a:ext uri="{0D108BD9-81ED-4DB2-BD59-A6C34878D82A}">
                    <a16:rowId xmlns:a16="http://schemas.microsoft.com/office/drawing/2014/main" val="98344635"/>
                  </a:ext>
                </a:extLst>
              </a:tr>
            </a:tbl>
          </a:graphicData>
        </a:graphic>
      </p:graphicFrame>
    </p:spTree>
    <p:extLst>
      <p:ext uri="{BB962C8B-B14F-4D97-AF65-F5344CB8AC3E}">
        <p14:creationId xmlns:p14="http://schemas.microsoft.com/office/powerpoint/2010/main" val="3448175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0366186" cy="1015663"/>
          </a:xfrm>
          <a:prstGeom prst="rect">
            <a:avLst/>
          </a:prstGeom>
          <a:noFill/>
        </p:spPr>
        <p:txBody>
          <a:bodyPr wrap="square" rtlCol="0">
            <a:spAutoFit/>
          </a:bodyPr>
          <a:lstStyle/>
          <a:p>
            <a:r>
              <a:rPr lang="en-GB" sz="2400" b="1" u="sng" dirty="0">
                <a:latin typeface="+mj-lt"/>
              </a:rPr>
              <a:t>Colour depth</a:t>
            </a:r>
          </a:p>
          <a:p>
            <a:r>
              <a:rPr lang="en-GB" dirty="0">
                <a:latin typeface="+mj-lt"/>
              </a:rPr>
              <a:t>Colour depth identifies the number of bits stored per pixel. Complete the table below to identify the colour depth, depending on how many bits can be stored per pixel.</a:t>
            </a:r>
          </a:p>
        </p:txBody>
      </p:sp>
      <p:sp>
        <p:nvSpPr>
          <p:cNvPr id="2" name="TextBox 1">
            <a:extLst>
              <a:ext uri="{FF2B5EF4-FFF2-40B4-BE49-F238E27FC236}">
                <a16:creationId xmlns:a16="http://schemas.microsoft.com/office/drawing/2014/main" id="{17E515AF-63CB-4A15-9591-5F39CC614941}"/>
              </a:ext>
            </a:extLst>
          </p:cNvPr>
          <p:cNvSpPr txBox="1"/>
          <p:nvPr/>
        </p:nvSpPr>
        <p:spPr>
          <a:xfrm>
            <a:off x="157163" y="1144251"/>
            <a:ext cx="3128478" cy="374583"/>
          </a:xfrm>
          <a:prstGeom prst="rect">
            <a:avLst/>
          </a:prstGeom>
          <a:noFill/>
        </p:spPr>
        <p:txBody>
          <a:bodyPr wrap="square" rtlCol="0">
            <a:spAutoFit/>
          </a:bodyPr>
          <a:lstStyle/>
          <a:p>
            <a:r>
              <a:rPr lang="en-GB" u="sng" dirty="0">
                <a:latin typeface="+mj-lt"/>
              </a:rPr>
              <a:t>Example 1:</a:t>
            </a:r>
          </a:p>
        </p:txBody>
      </p:sp>
      <p:graphicFrame>
        <p:nvGraphicFramePr>
          <p:cNvPr id="5" name="Table 4">
            <a:extLst>
              <a:ext uri="{FF2B5EF4-FFF2-40B4-BE49-F238E27FC236}">
                <a16:creationId xmlns:a16="http://schemas.microsoft.com/office/drawing/2014/main" id="{AEEA8B2C-D06E-4B44-9E07-827F6C701789}"/>
              </a:ext>
            </a:extLst>
          </p:cNvPr>
          <p:cNvGraphicFramePr>
            <a:graphicFrameLocks noGrp="1"/>
          </p:cNvGraphicFramePr>
          <p:nvPr/>
        </p:nvGraphicFramePr>
        <p:xfrm>
          <a:off x="157163" y="1629945"/>
          <a:ext cx="2694985" cy="2210010"/>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8335">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668644621"/>
                  </a:ext>
                </a:extLst>
              </a:tr>
              <a:tr h="368335">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extLst>
                  <a:ext uri="{0D108BD9-81ED-4DB2-BD59-A6C34878D82A}">
                    <a16:rowId xmlns:a16="http://schemas.microsoft.com/office/drawing/2014/main" val="2465848667"/>
                  </a:ext>
                </a:extLst>
              </a:tr>
              <a:tr h="368335">
                <a:tc>
                  <a:txBody>
                    <a:bodyPr/>
                    <a:lstStyle/>
                    <a:p>
                      <a:endParaRPr lang="en-GB"/>
                    </a:p>
                  </a:txBody>
                  <a:tcPr/>
                </a:tc>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tc>
                  <a:txBody>
                    <a:bodyPr/>
                    <a:lstStyle/>
                    <a:p>
                      <a:endParaRPr lang="en-GB"/>
                    </a:p>
                  </a:txBody>
                  <a:tcPr/>
                </a:tc>
                <a:extLst>
                  <a:ext uri="{0D108BD9-81ED-4DB2-BD59-A6C34878D82A}">
                    <a16:rowId xmlns:a16="http://schemas.microsoft.com/office/drawing/2014/main" val="1820630215"/>
                  </a:ext>
                </a:extLst>
              </a:tr>
              <a:tr h="368335">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extLst>
                  <a:ext uri="{0D108BD9-81ED-4DB2-BD59-A6C34878D82A}">
                    <a16:rowId xmlns:a16="http://schemas.microsoft.com/office/drawing/2014/main" val="2203690734"/>
                  </a:ext>
                </a:extLst>
              </a:tr>
              <a:tr h="368335">
                <a:tc>
                  <a:txBody>
                    <a:bodyPr/>
                    <a:lstStyle/>
                    <a:p>
                      <a:endParaRPr lang="en-GB"/>
                    </a:p>
                  </a:txBody>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tc>
                <a:extLst>
                  <a:ext uri="{0D108BD9-81ED-4DB2-BD59-A6C34878D82A}">
                    <a16:rowId xmlns:a16="http://schemas.microsoft.com/office/drawing/2014/main" val="1906400020"/>
                  </a:ext>
                </a:extLst>
              </a:tr>
              <a:tr h="368335">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2845392704"/>
                  </a:ext>
                </a:extLst>
              </a:tr>
            </a:tbl>
          </a:graphicData>
        </a:graphic>
      </p:graphicFrame>
      <p:graphicFrame>
        <p:nvGraphicFramePr>
          <p:cNvPr id="14" name="Table 13">
            <a:extLst>
              <a:ext uri="{FF2B5EF4-FFF2-40B4-BE49-F238E27FC236}">
                <a16:creationId xmlns:a16="http://schemas.microsoft.com/office/drawing/2014/main" id="{452B2359-2BE4-4A77-A61A-074AA48EF8CF}"/>
              </a:ext>
            </a:extLst>
          </p:cNvPr>
          <p:cNvGraphicFramePr>
            <a:graphicFrameLocks noGrp="1"/>
          </p:cNvGraphicFramePr>
          <p:nvPr/>
        </p:nvGraphicFramePr>
        <p:xfrm>
          <a:off x="3517914" y="1577201"/>
          <a:ext cx="2772275" cy="2308326"/>
        </p:xfrm>
        <a:graphic>
          <a:graphicData uri="http://schemas.openxmlformats.org/drawingml/2006/table">
            <a:tbl>
              <a:tblPr firstRow="1" bandRow="1">
                <a:tableStyleId>{5940675A-B579-460E-94D1-54222C63F5DA}</a:tableStyleId>
              </a:tblPr>
              <a:tblGrid>
                <a:gridCol w="554455">
                  <a:extLst>
                    <a:ext uri="{9D8B030D-6E8A-4147-A177-3AD203B41FA5}">
                      <a16:colId xmlns:a16="http://schemas.microsoft.com/office/drawing/2014/main" val="2585624010"/>
                    </a:ext>
                  </a:extLst>
                </a:gridCol>
                <a:gridCol w="554455">
                  <a:extLst>
                    <a:ext uri="{9D8B030D-6E8A-4147-A177-3AD203B41FA5}">
                      <a16:colId xmlns:a16="http://schemas.microsoft.com/office/drawing/2014/main" val="1901716784"/>
                    </a:ext>
                  </a:extLst>
                </a:gridCol>
                <a:gridCol w="554455">
                  <a:extLst>
                    <a:ext uri="{9D8B030D-6E8A-4147-A177-3AD203B41FA5}">
                      <a16:colId xmlns:a16="http://schemas.microsoft.com/office/drawing/2014/main" val="1982950329"/>
                    </a:ext>
                  </a:extLst>
                </a:gridCol>
                <a:gridCol w="554455">
                  <a:extLst>
                    <a:ext uri="{9D8B030D-6E8A-4147-A177-3AD203B41FA5}">
                      <a16:colId xmlns:a16="http://schemas.microsoft.com/office/drawing/2014/main" val="3300078781"/>
                    </a:ext>
                  </a:extLst>
                </a:gridCol>
                <a:gridCol w="554455">
                  <a:extLst>
                    <a:ext uri="{9D8B030D-6E8A-4147-A177-3AD203B41FA5}">
                      <a16:colId xmlns:a16="http://schemas.microsoft.com/office/drawing/2014/main" val="3852423019"/>
                    </a:ext>
                  </a:extLst>
                </a:gridCol>
              </a:tblGrid>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3668644621"/>
                  </a:ext>
                </a:extLst>
              </a:tr>
              <a:tr h="384721">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2465848667"/>
                  </a:ext>
                </a:extLst>
              </a:tr>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1820630215"/>
                  </a:ext>
                </a:extLst>
              </a:tr>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2203690734"/>
                  </a:ext>
                </a:extLst>
              </a:tr>
              <a:tr h="384721">
                <a:tc>
                  <a:txBody>
                    <a:bodyPr/>
                    <a:lstStyle/>
                    <a:p>
                      <a:r>
                        <a:rPr lang="en-GB" dirty="0">
                          <a:latin typeface="+mj-lt"/>
                        </a:rPr>
                        <a:t>0</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1</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1906400020"/>
                  </a:ext>
                </a:extLst>
              </a:tr>
              <a:tr h="384721">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tc>
                  <a:txBody>
                    <a:bodyPr/>
                    <a:lstStyle/>
                    <a:p>
                      <a:r>
                        <a:rPr lang="en-GB" dirty="0">
                          <a:latin typeface="+mj-lt"/>
                        </a:rPr>
                        <a:t>0</a:t>
                      </a:r>
                    </a:p>
                  </a:txBody>
                  <a:tcPr>
                    <a:solidFill>
                      <a:schemeClr val="bg1"/>
                    </a:solidFill>
                  </a:tcPr>
                </a:tc>
                <a:extLst>
                  <a:ext uri="{0D108BD9-81ED-4DB2-BD59-A6C34878D82A}">
                    <a16:rowId xmlns:a16="http://schemas.microsoft.com/office/drawing/2014/main" val="2845392704"/>
                  </a:ext>
                </a:extLst>
              </a:tr>
            </a:tbl>
          </a:graphicData>
        </a:graphic>
      </p:graphicFrame>
      <p:sp>
        <p:nvSpPr>
          <p:cNvPr id="7" name="Arrow: Right 6">
            <a:extLst>
              <a:ext uri="{FF2B5EF4-FFF2-40B4-BE49-F238E27FC236}">
                <a16:creationId xmlns:a16="http://schemas.microsoft.com/office/drawing/2014/main" id="{78E6AEBB-BFA8-48DB-8B26-799524F99794}"/>
              </a:ext>
            </a:extLst>
          </p:cNvPr>
          <p:cNvSpPr/>
          <p:nvPr/>
        </p:nvSpPr>
        <p:spPr>
          <a:xfrm>
            <a:off x="2929438" y="2432733"/>
            <a:ext cx="588476" cy="604433"/>
          </a:xfrm>
          <a:prstGeom prst="rightArrow">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86DEFD44-B107-43E6-96CC-663DB19DD45A}"/>
              </a:ext>
            </a:extLst>
          </p:cNvPr>
          <p:cNvSpPr txBox="1"/>
          <p:nvPr/>
        </p:nvSpPr>
        <p:spPr>
          <a:xfrm>
            <a:off x="6367479" y="1577203"/>
            <a:ext cx="2125592" cy="2308324"/>
          </a:xfrm>
          <a:prstGeom prst="rect">
            <a:avLst/>
          </a:prstGeom>
          <a:noFill/>
          <a:ln>
            <a:solidFill>
              <a:schemeClr val="accent4"/>
            </a:solidFill>
          </a:ln>
        </p:spPr>
        <p:txBody>
          <a:bodyPr wrap="square" rtlCol="0">
            <a:spAutoFit/>
          </a:bodyPr>
          <a:lstStyle/>
          <a:p>
            <a:r>
              <a:rPr lang="en-GB" dirty="0">
                <a:latin typeface="+mj-lt"/>
              </a:rPr>
              <a:t>This image can only store 1 bit per pixel (1 binary number) This means it can only display two possible colours. (e.g. 1 = Black, 0 = White)</a:t>
            </a:r>
          </a:p>
        </p:txBody>
      </p:sp>
      <p:sp>
        <p:nvSpPr>
          <p:cNvPr id="18" name="TextBox 17">
            <a:extLst>
              <a:ext uri="{FF2B5EF4-FFF2-40B4-BE49-F238E27FC236}">
                <a16:creationId xmlns:a16="http://schemas.microsoft.com/office/drawing/2014/main" id="{8369FFFE-459D-4275-A1B8-26296DFD068A}"/>
              </a:ext>
            </a:extLst>
          </p:cNvPr>
          <p:cNvSpPr txBox="1"/>
          <p:nvPr/>
        </p:nvSpPr>
        <p:spPr>
          <a:xfrm>
            <a:off x="157163" y="3948482"/>
            <a:ext cx="3128478" cy="374583"/>
          </a:xfrm>
          <a:prstGeom prst="rect">
            <a:avLst/>
          </a:prstGeom>
          <a:noFill/>
        </p:spPr>
        <p:txBody>
          <a:bodyPr wrap="square" rtlCol="0">
            <a:spAutoFit/>
          </a:bodyPr>
          <a:lstStyle/>
          <a:p>
            <a:r>
              <a:rPr lang="en-GB" u="sng" dirty="0">
                <a:latin typeface="+mj-lt"/>
              </a:rPr>
              <a:t>Example 2:</a:t>
            </a:r>
          </a:p>
        </p:txBody>
      </p:sp>
      <p:graphicFrame>
        <p:nvGraphicFramePr>
          <p:cNvPr id="20" name="Table 19">
            <a:extLst>
              <a:ext uri="{FF2B5EF4-FFF2-40B4-BE49-F238E27FC236}">
                <a16:creationId xmlns:a16="http://schemas.microsoft.com/office/drawing/2014/main" id="{783187C1-15C4-4DFA-8307-4A134FD1B474}"/>
              </a:ext>
            </a:extLst>
          </p:cNvPr>
          <p:cNvGraphicFramePr>
            <a:graphicFrameLocks noGrp="1"/>
          </p:cNvGraphicFramePr>
          <p:nvPr/>
        </p:nvGraphicFramePr>
        <p:xfrm>
          <a:off x="165471" y="4431592"/>
          <a:ext cx="2694985" cy="2210010"/>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8335">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extLst>
                  <a:ext uri="{0D108BD9-81ED-4DB2-BD59-A6C34878D82A}">
                    <a16:rowId xmlns:a16="http://schemas.microsoft.com/office/drawing/2014/main" val="3668644621"/>
                  </a:ext>
                </a:extLst>
              </a:tr>
              <a:tr h="368335">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extLst>
                  <a:ext uri="{0D108BD9-81ED-4DB2-BD59-A6C34878D82A}">
                    <a16:rowId xmlns:a16="http://schemas.microsoft.com/office/drawing/2014/main" val="2465848667"/>
                  </a:ext>
                </a:extLst>
              </a:tr>
              <a:tr h="368335">
                <a:tc>
                  <a:txBody>
                    <a:bodyPr/>
                    <a:lstStyle/>
                    <a:p>
                      <a:endParaRPr lang="en-GB"/>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1820630215"/>
                  </a:ext>
                </a:extLst>
              </a:tr>
              <a:tr h="368335">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tc>
                  <a:txBody>
                    <a:bodyPr/>
                    <a:lstStyle/>
                    <a:p>
                      <a:endParaRPr lang="en-GB" dirty="0"/>
                    </a:p>
                  </a:txBody>
                  <a:tcPr>
                    <a:solidFill>
                      <a:schemeClr val="bg1">
                        <a:lumMod val="85000"/>
                      </a:schemeClr>
                    </a:solidFill>
                  </a:tcPr>
                </a:tc>
                <a:extLst>
                  <a:ext uri="{0D108BD9-81ED-4DB2-BD59-A6C34878D82A}">
                    <a16:rowId xmlns:a16="http://schemas.microsoft.com/office/drawing/2014/main" val="2203690734"/>
                  </a:ext>
                </a:extLst>
              </a:tr>
              <a:tr h="368335">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tc>
                  <a:txBody>
                    <a:bodyPr/>
                    <a:lstStyle/>
                    <a:p>
                      <a:endParaRPr lang="en-GB" dirty="0"/>
                    </a:p>
                  </a:txBody>
                  <a:tcPr>
                    <a:solidFill>
                      <a:schemeClr val="bg1">
                        <a:lumMod val="65000"/>
                      </a:schemeClr>
                    </a:solidFill>
                  </a:tcPr>
                </a:tc>
                <a:extLst>
                  <a:ext uri="{0D108BD9-81ED-4DB2-BD59-A6C34878D82A}">
                    <a16:rowId xmlns:a16="http://schemas.microsoft.com/office/drawing/2014/main" val="1906400020"/>
                  </a:ext>
                </a:extLst>
              </a:tr>
              <a:tr h="368335">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extLst>
                  <a:ext uri="{0D108BD9-81ED-4DB2-BD59-A6C34878D82A}">
                    <a16:rowId xmlns:a16="http://schemas.microsoft.com/office/drawing/2014/main" val="2845392704"/>
                  </a:ext>
                </a:extLst>
              </a:tr>
            </a:tbl>
          </a:graphicData>
        </a:graphic>
      </p:graphicFrame>
      <p:graphicFrame>
        <p:nvGraphicFramePr>
          <p:cNvPr id="21" name="Table 20">
            <a:extLst>
              <a:ext uri="{FF2B5EF4-FFF2-40B4-BE49-F238E27FC236}">
                <a16:creationId xmlns:a16="http://schemas.microsoft.com/office/drawing/2014/main" id="{3DE337C7-4C92-487B-90DA-EDB4C14CFD8A}"/>
              </a:ext>
            </a:extLst>
          </p:cNvPr>
          <p:cNvGraphicFramePr>
            <a:graphicFrameLocks noGrp="1"/>
          </p:cNvGraphicFramePr>
          <p:nvPr>
            <p:extLst>
              <p:ext uri="{D42A27DB-BD31-4B8C-83A1-F6EECF244321}">
                <p14:modId xmlns:p14="http://schemas.microsoft.com/office/powerpoint/2010/main" val="4291748174"/>
              </p:ext>
            </p:extLst>
          </p:nvPr>
        </p:nvGraphicFramePr>
        <p:xfrm>
          <a:off x="3517913" y="4431592"/>
          <a:ext cx="2694985" cy="2195214"/>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5869">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extLst>
                  <a:ext uri="{0D108BD9-81ED-4DB2-BD59-A6C34878D82A}">
                    <a16:rowId xmlns:a16="http://schemas.microsoft.com/office/drawing/2014/main" val="3668644621"/>
                  </a:ext>
                </a:extLst>
              </a:tr>
              <a:tr h="365869">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extLst>
                  <a:ext uri="{0D108BD9-81ED-4DB2-BD59-A6C34878D82A}">
                    <a16:rowId xmlns:a16="http://schemas.microsoft.com/office/drawing/2014/main" val="2465848667"/>
                  </a:ext>
                </a:extLst>
              </a:tr>
              <a:tr h="365869">
                <a:tc>
                  <a:txBody>
                    <a:bodyPr/>
                    <a:lstStyle/>
                    <a:p>
                      <a:r>
                        <a:rPr lang="en-GB" dirty="0">
                          <a:latin typeface="+mj-lt"/>
                        </a:rPr>
                        <a:t>00</a:t>
                      </a:r>
                    </a:p>
                  </a:txBody>
                  <a:tcPr>
                    <a:solidFill>
                      <a:schemeClr val="bg1"/>
                    </a:solidFill>
                  </a:tcPr>
                </a:tc>
                <a:tc>
                  <a:txBody>
                    <a:bodyPr/>
                    <a:lstStyle/>
                    <a:p>
                      <a:r>
                        <a:rPr lang="en-GB" dirty="0">
                          <a:latin typeface="+mj-lt"/>
                        </a:rPr>
                        <a:t>00</a:t>
                      </a:r>
                    </a:p>
                  </a:txBody>
                  <a:tcPr>
                    <a:solidFill>
                      <a:schemeClr val="bg1"/>
                    </a:solidFill>
                  </a:tcPr>
                </a:tc>
                <a:tc>
                  <a:txBody>
                    <a:bodyPr/>
                    <a:lstStyle/>
                    <a:p>
                      <a:r>
                        <a:rPr lang="en-GB" dirty="0">
                          <a:latin typeface="+mj-lt"/>
                        </a:rPr>
                        <a:t>00</a:t>
                      </a:r>
                    </a:p>
                  </a:txBody>
                  <a:tcPr>
                    <a:solidFill>
                      <a:schemeClr val="bg1"/>
                    </a:solidFill>
                  </a:tcPr>
                </a:tc>
                <a:tc>
                  <a:txBody>
                    <a:bodyPr/>
                    <a:lstStyle/>
                    <a:p>
                      <a:r>
                        <a:rPr lang="en-GB" dirty="0">
                          <a:latin typeface="+mj-lt"/>
                        </a:rPr>
                        <a:t>00</a:t>
                      </a:r>
                    </a:p>
                  </a:txBody>
                  <a:tcPr>
                    <a:solidFill>
                      <a:schemeClr val="bg1"/>
                    </a:solidFill>
                  </a:tcPr>
                </a:tc>
                <a:tc>
                  <a:txBody>
                    <a:bodyPr/>
                    <a:lstStyle/>
                    <a:p>
                      <a:r>
                        <a:rPr lang="en-GB" dirty="0">
                          <a:latin typeface="+mj-lt"/>
                        </a:rPr>
                        <a:t>00</a:t>
                      </a:r>
                    </a:p>
                  </a:txBody>
                  <a:tcPr>
                    <a:solidFill>
                      <a:schemeClr val="bg1"/>
                    </a:solidFill>
                  </a:tcPr>
                </a:tc>
                <a:extLst>
                  <a:ext uri="{0D108BD9-81ED-4DB2-BD59-A6C34878D82A}">
                    <a16:rowId xmlns:a16="http://schemas.microsoft.com/office/drawing/2014/main" val="1820630215"/>
                  </a:ext>
                </a:extLst>
              </a:tr>
              <a:tr h="365869">
                <a:tc>
                  <a:txBody>
                    <a:bodyPr/>
                    <a:lstStyle/>
                    <a:p>
                      <a:r>
                        <a:rPr lang="en-GB" dirty="0">
                          <a:latin typeface="+mj-lt"/>
                        </a:rPr>
                        <a:t>01</a:t>
                      </a:r>
                    </a:p>
                  </a:txBody>
                  <a:tcPr>
                    <a:solidFill>
                      <a:schemeClr val="bg1"/>
                    </a:solidFill>
                  </a:tcPr>
                </a:tc>
                <a:tc>
                  <a:txBody>
                    <a:bodyPr/>
                    <a:lstStyle/>
                    <a:p>
                      <a:r>
                        <a:rPr lang="en-GB" dirty="0">
                          <a:latin typeface="+mj-lt"/>
                        </a:rPr>
                        <a:t>01</a:t>
                      </a:r>
                    </a:p>
                  </a:txBody>
                  <a:tcPr>
                    <a:solidFill>
                      <a:schemeClr val="bg1"/>
                    </a:solidFill>
                  </a:tcPr>
                </a:tc>
                <a:tc>
                  <a:txBody>
                    <a:bodyPr/>
                    <a:lstStyle/>
                    <a:p>
                      <a:r>
                        <a:rPr lang="en-GB" dirty="0">
                          <a:latin typeface="+mj-lt"/>
                        </a:rPr>
                        <a:t>01</a:t>
                      </a:r>
                    </a:p>
                  </a:txBody>
                  <a:tcPr>
                    <a:solidFill>
                      <a:schemeClr val="bg1"/>
                    </a:solidFill>
                  </a:tcPr>
                </a:tc>
                <a:tc>
                  <a:txBody>
                    <a:bodyPr/>
                    <a:lstStyle/>
                    <a:p>
                      <a:r>
                        <a:rPr lang="en-GB" dirty="0">
                          <a:latin typeface="+mj-lt"/>
                        </a:rPr>
                        <a:t>01</a:t>
                      </a:r>
                    </a:p>
                  </a:txBody>
                  <a:tcPr>
                    <a:solidFill>
                      <a:schemeClr val="bg1"/>
                    </a:solidFill>
                  </a:tcPr>
                </a:tc>
                <a:tc>
                  <a:txBody>
                    <a:bodyPr/>
                    <a:lstStyle/>
                    <a:p>
                      <a:r>
                        <a:rPr lang="en-GB" dirty="0">
                          <a:latin typeface="+mj-lt"/>
                        </a:rPr>
                        <a:t>01</a:t>
                      </a:r>
                    </a:p>
                  </a:txBody>
                  <a:tcPr>
                    <a:solidFill>
                      <a:schemeClr val="bg1"/>
                    </a:solidFill>
                  </a:tcPr>
                </a:tc>
                <a:extLst>
                  <a:ext uri="{0D108BD9-81ED-4DB2-BD59-A6C34878D82A}">
                    <a16:rowId xmlns:a16="http://schemas.microsoft.com/office/drawing/2014/main" val="2203690734"/>
                  </a:ext>
                </a:extLst>
              </a:tr>
              <a:tr h="365869">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tc>
                  <a:txBody>
                    <a:bodyPr/>
                    <a:lstStyle/>
                    <a:p>
                      <a:r>
                        <a:rPr lang="en-GB" dirty="0">
                          <a:latin typeface="+mj-lt"/>
                        </a:rPr>
                        <a:t>10</a:t>
                      </a:r>
                    </a:p>
                  </a:txBody>
                  <a:tcPr>
                    <a:solidFill>
                      <a:schemeClr val="bg1"/>
                    </a:solidFill>
                  </a:tcPr>
                </a:tc>
                <a:extLst>
                  <a:ext uri="{0D108BD9-81ED-4DB2-BD59-A6C34878D82A}">
                    <a16:rowId xmlns:a16="http://schemas.microsoft.com/office/drawing/2014/main" val="1906400020"/>
                  </a:ext>
                </a:extLst>
              </a:tr>
              <a:tr h="365869">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tc>
                  <a:txBody>
                    <a:bodyPr/>
                    <a:lstStyle/>
                    <a:p>
                      <a:r>
                        <a:rPr lang="en-GB" dirty="0">
                          <a:latin typeface="+mj-lt"/>
                        </a:rPr>
                        <a:t>11</a:t>
                      </a:r>
                    </a:p>
                  </a:txBody>
                  <a:tcPr>
                    <a:solidFill>
                      <a:schemeClr val="bg1"/>
                    </a:solidFill>
                  </a:tcPr>
                </a:tc>
                <a:extLst>
                  <a:ext uri="{0D108BD9-81ED-4DB2-BD59-A6C34878D82A}">
                    <a16:rowId xmlns:a16="http://schemas.microsoft.com/office/drawing/2014/main" val="2845392704"/>
                  </a:ext>
                </a:extLst>
              </a:tr>
            </a:tbl>
          </a:graphicData>
        </a:graphic>
      </p:graphicFrame>
      <p:sp>
        <p:nvSpPr>
          <p:cNvPr id="22" name="TextBox 21">
            <a:extLst>
              <a:ext uri="{FF2B5EF4-FFF2-40B4-BE49-F238E27FC236}">
                <a16:creationId xmlns:a16="http://schemas.microsoft.com/office/drawing/2014/main" id="{786D5C48-78AC-4555-9B37-38A075E81AC5}"/>
              </a:ext>
            </a:extLst>
          </p:cNvPr>
          <p:cNvSpPr txBox="1"/>
          <p:nvPr/>
        </p:nvSpPr>
        <p:spPr>
          <a:xfrm>
            <a:off x="6367479" y="4333278"/>
            <a:ext cx="2125592" cy="2308324"/>
          </a:xfrm>
          <a:prstGeom prst="rect">
            <a:avLst/>
          </a:prstGeom>
          <a:noFill/>
          <a:ln>
            <a:solidFill>
              <a:schemeClr val="accent4"/>
            </a:solidFill>
          </a:ln>
        </p:spPr>
        <p:txBody>
          <a:bodyPr wrap="square" rtlCol="0">
            <a:spAutoFit/>
          </a:bodyPr>
          <a:lstStyle/>
          <a:p>
            <a:r>
              <a:rPr lang="en-GB" dirty="0">
                <a:latin typeface="+mj-lt"/>
              </a:rPr>
              <a:t>This image can store two bits per pixel (2 binary numbers) which means it can display four possible colours.  (e.g. 11 = Black, 10 = Dark grey etc..)</a:t>
            </a:r>
          </a:p>
        </p:txBody>
      </p:sp>
      <p:sp>
        <p:nvSpPr>
          <p:cNvPr id="23" name="Arrow: Right 22">
            <a:extLst>
              <a:ext uri="{FF2B5EF4-FFF2-40B4-BE49-F238E27FC236}">
                <a16:creationId xmlns:a16="http://schemas.microsoft.com/office/drawing/2014/main" id="{D3EA26E8-97A6-418F-A3BA-BA88BD1C4D45}"/>
              </a:ext>
            </a:extLst>
          </p:cNvPr>
          <p:cNvSpPr/>
          <p:nvPr/>
        </p:nvSpPr>
        <p:spPr>
          <a:xfrm>
            <a:off x="2925943" y="5185223"/>
            <a:ext cx="588476" cy="604433"/>
          </a:xfrm>
          <a:prstGeom prst="rightArrow">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5DACA157-94F3-47E8-A485-BB58515818E4}"/>
              </a:ext>
            </a:extLst>
          </p:cNvPr>
          <p:cNvSpPr/>
          <p:nvPr/>
        </p:nvSpPr>
        <p:spPr>
          <a:xfrm>
            <a:off x="8632555" y="1128795"/>
            <a:ext cx="3402282" cy="390039"/>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25" name="Rectangle 24">
            <a:extLst>
              <a:ext uri="{FF2B5EF4-FFF2-40B4-BE49-F238E27FC236}">
                <a16:creationId xmlns:a16="http://schemas.microsoft.com/office/drawing/2014/main" id="{2158EC5E-E78F-4D59-91EA-32017D4B594A}"/>
              </a:ext>
            </a:extLst>
          </p:cNvPr>
          <p:cNvSpPr/>
          <p:nvPr/>
        </p:nvSpPr>
        <p:spPr>
          <a:xfrm>
            <a:off x="8632555" y="1629945"/>
            <a:ext cx="3402282" cy="88909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Complete the missing pixels in the image shown in Example 2.</a:t>
            </a:r>
          </a:p>
          <a:p>
            <a:endParaRPr lang="en-GB" dirty="0">
              <a:solidFill>
                <a:schemeClr val="tx1"/>
              </a:solidFill>
              <a:latin typeface="+mj-lt"/>
            </a:endParaRPr>
          </a:p>
          <a:p>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sp>
        <p:nvSpPr>
          <p:cNvPr id="26" name="Rectangle 25">
            <a:extLst>
              <a:ext uri="{FF2B5EF4-FFF2-40B4-BE49-F238E27FC236}">
                <a16:creationId xmlns:a16="http://schemas.microsoft.com/office/drawing/2014/main" id="{C10A279C-5C40-4020-AB85-BC52F8D0F45C}"/>
              </a:ext>
            </a:extLst>
          </p:cNvPr>
          <p:cNvSpPr/>
          <p:nvPr/>
        </p:nvSpPr>
        <p:spPr>
          <a:xfrm>
            <a:off x="8632555" y="2635885"/>
            <a:ext cx="3402282" cy="124964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Complete the table below to identify the colour depth, depending on how many bits can be stored per pixel. </a:t>
            </a:r>
            <a:endParaRPr lang="en-GB" dirty="0">
              <a:solidFill>
                <a:schemeClr val="tx1"/>
              </a:solidFill>
              <a:latin typeface="+mj-lt"/>
            </a:endParaRPr>
          </a:p>
          <a:p>
            <a:endParaRPr lang="en-GB"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u="sng" dirty="0">
              <a:solidFill>
                <a:schemeClr val="tx1"/>
              </a:solidFill>
              <a:latin typeface="+mj-lt"/>
            </a:endParaRPr>
          </a:p>
          <a:p>
            <a:endParaRPr lang="en-GB" dirty="0"/>
          </a:p>
        </p:txBody>
      </p:sp>
      <p:graphicFrame>
        <p:nvGraphicFramePr>
          <p:cNvPr id="27" name="Table 26">
            <a:extLst>
              <a:ext uri="{FF2B5EF4-FFF2-40B4-BE49-F238E27FC236}">
                <a16:creationId xmlns:a16="http://schemas.microsoft.com/office/drawing/2014/main" id="{CE76EF67-73D7-4269-BC37-B37742D02844}"/>
              </a:ext>
            </a:extLst>
          </p:cNvPr>
          <p:cNvGraphicFramePr>
            <a:graphicFrameLocks noGrp="1"/>
          </p:cNvGraphicFramePr>
          <p:nvPr>
            <p:extLst>
              <p:ext uri="{D42A27DB-BD31-4B8C-83A1-F6EECF244321}">
                <p14:modId xmlns:p14="http://schemas.microsoft.com/office/powerpoint/2010/main" val="2808216621"/>
              </p:ext>
            </p:extLst>
          </p:nvPr>
        </p:nvGraphicFramePr>
        <p:xfrm>
          <a:off x="8647652" y="4046166"/>
          <a:ext cx="3402281" cy="2580640"/>
        </p:xfrm>
        <a:graphic>
          <a:graphicData uri="http://schemas.openxmlformats.org/drawingml/2006/table">
            <a:tbl>
              <a:tblPr firstRow="1" bandRow="1">
                <a:tableStyleId>{5C22544A-7EE6-4342-B048-85BDC9FD1C3A}</a:tableStyleId>
              </a:tblPr>
              <a:tblGrid>
                <a:gridCol w="1799566">
                  <a:extLst>
                    <a:ext uri="{9D8B030D-6E8A-4147-A177-3AD203B41FA5}">
                      <a16:colId xmlns:a16="http://schemas.microsoft.com/office/drawing/2014/main" val="2937220203"/>
                    </a:ext>
                  </a:extLst>
                </a:gridCol>
                <a:gridCol w="1602715">
                  <a:extLst>
                    <a:ext uri="{9D8B030D-6E8A-4147-A177-3AD203B41FA5}">
                      <a16:colId xmlns:a16="http://schemas.microsoft.com/office/drawing/2014/main" val="2117611598"/>
                    </a:ext>
                  </a:extLst>
                </a:gridCol>
              </a:tblGrid>
              <a:tr h="370840">
                <a:tc>
                  <a:txBody>
                    <a:bodyPr/>
                    <a:lstStyle/>
                    <a:p>
                      <a:r>
                        <a:rPr lang="en-GB" dirty="0">
                          <a:latin typeface="+mj-lt"/>
                        </a:rPr>
                        <a:t>Bits per pixel</a:t>
                      </a:r>
                    </a:p>
                  </a:txBody>
                  <a:tcPr/>
                </a:tc>
                <a:tc>
                  <a:txBody>
                    <a:bodyPr/>
                    <a:lstStyle/>
                    <a:p>
                      <a:r>
                        <a:rPr lang="en-GB" dirty="0">
                          <a:latin typeface="+mj-lt"/>
                        </a:rPr>
                        <a:t>Colours stored</a:t>
                      </a:r>
                    </a:p>
                  </a:txBody>
                  <a:tcPr/>
                </a:tc>
                <a:extLst>
                  <a:ext uri="{0D108BD9-81ED-4DB2-BD59-A6C34878D82A}">
                    <a16:rowId xmlns:a16="http://schemas.microsoft.com/office/drawing/2014/main" val="2849970852"/>
                  </a:ext>
                </a:extLst>
              </a:tr>
              <a:tr h="370840">
                <a:tc>
                  <a:txBody>
                    <a:bodyPr/>
                    <a:lstStyle/>
                    <a:p>
                      <a:r>
                        <a:rPr lang="en-GB" dirty="0">
                          <a:latin typeface="+mj-lt"/>
                        </a:rPr>
                        <a:t>1</a:t>
                      </a:r>
                    </a:p>
                  </a:txBody>
                  <a:tcPr/>
                </a:tc>
                <a:tc>
                  <a:txBody>
                    <a:bodyPr/>
                    <a:lstStyle/>
                    <a:p>
                      <a:r>
                        <a:rPr lang="en-GB" dirty="0">
                          <a:latin typeface="+mj-lt"/>
                        </a:rPr>
                        <a:t>2</a:t>
                      </a:r>
                    </a:p>
                  </a:txBody>
                  <a:tcPr/>
                </a:tc>
                <a:extLst>
                  <a:ext uri="{0D108BD9-81ED-4DB2-BD59-A6C34878D82A}">
                    <a16:rowId xmlns:a16="http://schemas.microsoft.com/office/drawing/2014/main" val="277028594"/>
                  </a:ext>
                </a:extLst>
              </a:tr>
              <a:tr h="370840">
                <a:tc>
                  <a:txBody>
                    <a:bodyPr/>
                    <a:lstStyle/>
                    <a:p>
                      <a:r>
                        <a:rPr lang="en-GB" dirty="0">
                          <a:latin typeface="+mj-lt"/>
                        </a:rPr>
                        <a:t>2</a:t>
                      </a:r>
                    </a:p>
                  </a:txBody>
                  <a:tcPr/>
                </a:tc>
                <a:tc>
                  <a:txBody>
                    <a:bodyPr/>
                    <a:lstStyle/>
                    <a:p>
                      <a:r>
                        <a:rPr lang="en-GB" dirty="0">
                          <a:latin typeface="+mj-lt"/>
                        </a:rPr>
                        <a:t>4</a:t>
                      </a:r>
                    </a:p>
                  </a:txBody>
                  <a:tcPr/>
                </a:tc>
                <a:extLst>
                  <a:ext uri="{0D108BD9-81ED-4DB2-BD59-A6C34878D82A}">
                    <a16:rowId xmlns:a16="http://schemas.microsoft.com/office/drawing/2014/main" val="2318879162"/>
                  </a:ext>
                </a:extLst>
              </a:tr>
              <a:tr h="370840">
                <a:tc>
                  <a:txBody>
                    <a:bodyPr/>
                    <a:lstStyle/>
                    <a:p>
                      <a:r>
                        <a:rPr lang="en-GB" dirty="0">
                          <a:latin typeface="+mj-lt"/>
                        </a:rPr>
                        <a:t>3</a:t>
                      </a:r>
                    </a:p>
                  </a:txBody>
                  <a:tcPr/>
                </a:tc>
                <a:tc>
                  <a:txBody>
                    <a:bodyPr/>
                    <a:lstStyle/>
                    <a:p>
                      <a:r>
                        <a:rPr lang="en-GB" dirty="0">
                          <a:latin typeface="+mj-lt"/>
                        </a:rPr>
                        <a:t>8</a:t>
                      </a:r>
                    </a:p>
                  </a:txBody>
                  <a:tcPr/>
                </a:tc>
                <a:extLst>
                  <a:ext uri="{0D108BD9-81ED-4DB2-BD59-A6C34878D82A}">
                    <a16:rowId xmlns:a16="http://schemas.microsoft.com/office/drawing/2014/main" val="968077634"/>
                  </a:ext>
                </a:extLst>
              </a:tr>
              <a:tr h="123613">
                <a:tc>
                  <a:txBody>
                    <a:bodyPr/>
                    <a:lstStyle/>
                    <a:p>
                      <a:r>
                        <a:rPr lang="en-GB" dirty="0">
                          <a:latin typeface="+mj-lt"/>
                        </a:rPr>
                        <a:t>4</a:t>
                      </a:r>
                    </a:p>
                  </a:txBody>
                  <a:tcPr/>
                </a:tc>
                <a:tc>
                  <a:txBody>
                    <a:bodyPr/>
                    <a:lstStyle/>
                    <a:p>
                      <a:r>
                        <a:rPr lang="en-GB" dirty="0">
                          <a:latin typeface="+mj-lt"/>
                        </a:rPr>
                        <a:t>16</a:t>
                      </a:r>
                    </a:p>
                  </a:txBody>
                  <a:tcPr/>
                </a:tc>
                <a:extLst>
                  <a:ext uri="{0D108BD9-81ED-4DB2-BD59-A6C34878D82A}">
                    <a16:rowId xmlns:a16="http://schemas.microsoft.com/office/drawing/2014/main" val="4043200157"/>
                  </a:ext>
                </a:extLst>
              </a:tr>
              <a:tr h="242147">
                <a:tc>
                  <a:txBody>
                    <a:bodyPr/>
                    <a:lstStyle/>
                    <a:p>
                      <a:r>
                        <a:rPr lang="en-GB" dirty="0">
                          <a:latin typeface="+mj-lt"/>
                        </a:rPr>
                        <a:t>5</a:t>
                      </a:r>
                    </a:p>
                  </a:txBody>
                  <a:tcPr/>
                </a:tc>
                <a:tc>
                  <a:txBody>
                    <a:bodyPr/>
                    <a:lstStyle/>
                    <a:p>
                      <a:r>
                        <a:rPr lang="en-GB" dirty="0">
                          <a:latin typeface="+mj-lt"/>
                        </a:rPr>
                        <a:t>32</a:t>
                      </a:r>
                    </a:p>
                  </a:txBody>
                  <a:tcPr/>
                </a:tc>
                <a:extLst>
                  <a:ext uri="{0D108BD9-81ED-4DB2-BD59-A6C34878D82A}">
                    <a16:rowId xmlns:a16="http://schemas.microsoft.com/office/drawing/2014/main" val="2646794977"/>
                  </a:ext>
                </a:extLst>
              </a:tr>
              <a:tr h="123613">
                <a:tc>
                  <a:txBody>
                    <a:bodyPr/>
                    <a:lstStyle/>
                    <a:p>
                      <a:r>
                        <a:rPr lang="en-GB" dirty="0">
                          <a:latin typeface="+mj-lt"/>
                        </a:rPr>
                        <a:t>6</a:t>
                      </a:r>
                    </a:p>
                  </a:txBody>
                  <a:tcPr/>
                </a:tc>
                <a:tc>
                  <a:txBody>
                    <a:bodyPr/>
                    <a:lstStyle/>
                    <a:p>
                      <a:r>
                        <a:rPr lang="en-GB" dirty="0">
                          <a:latin typeface="+mj-lt"/>
                        </a:rPr>
                        <a:t>64</a:t>
                      </a:r>
                    </a:p>
                  </a:txBody>
                  <a:tcPr/>
                </a:tc>
                <a:extLst>
                  <a:ext uri="{0D108BD9-81ED-4DB2-BD59-A6C34878D82A}">
                    <a16:rowId xmlns:a16="http://schemas.microsoft.com/office/drawing/2014/main" val="98344635"/>
                  </a:ext>
                </a:extLst>
              </a:tr>
            </a:tbl>
          </a:graphicData>
        </a:graphic>
      </p:graphicFrame>
    </p:spTree>
    <p:extLst>
      <p:ext uri="{BB962C8B-B14F-4D97-AF65-F5344CB8AC3E}">
        <p14:creationId xmlns:p14="http://schemas.microsoft.com/office/powerpoint/2010/main" val="2060851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1015663"/>
          </a:xfrm>
          <a:prstGeom prst="rect">
            <a:avLst/>
          </a:prstGeom>
          <a:noFill/>
        </p:spPr>
        <p:txBody>
          <a:bodyPr wrap="square" rtlCol="0">
            <a:spAutoFit/>
          </a:bodyPr>
          <a:lstStyle/>
          <a:p>
            <a:r>
              <a:rPr lang="en-GB" sz="2400" b="1" u="sng" dirty="0">
                <a:latin typeface="+mj-lt"/>
              </a:rPr>
              <a:t>Pixel art!</a:t>
            </a:r>
          </a:p>
          <a:p>
            <a:r>
              <a:rPr lang="en-GB" dirty="0">
                <a:latin typeface="+mj-lt"/>
              </a:rPr>
              <a:t>Complete the graphic below by colouring in each pixel. Each number represents a colour in the key found on the right. The first to guess correctly wins!</a:t>
            </a:r>
          </a:p>
        </p:txBody>
      </p:sp>
      <p:graphicFrame>
        <p:nvGraphicFramePr>
          <p:cNvPr id="17" name="Table 16">
            <a:extLst>
              <a:ext uri="{FF2B5EF4-FFF2-40B4-BE49-F238E27FC236}">
                <a16:creationId xmlns:a16="http://schemas.microsoft.com/office/drawing/2014/main" id="{38E08239-8D3E-4579-A362-A71549B6B57C}"/>
              </a:ext>
            </a:extLst>
          </p:cNvPr>
          <p:cNvGraphicFramePr>
            <a:graphicFrameLocks noGrp="1"/>
          </p:cNvGraphicFramePr>
          <p:nvPr>
            <p:extLst>
              <p:ext uri="{D42A27DB-BD31-4B8C-83A1-F6EECF244321}">
                <p14:modId xmlns:p14="http://schemas.microsoft.com/office/powerpoint/2010/main" val="3819209521"/>
              </p:ext>
            </p:extLst>
          </p:nvPr>
        </p:nvGraphicFramePr>
        <p:xfrm>
          <a:off x="2460032" y="1256331"/>
          <a:ext cx="6699465" cy="5097975"/>
        </p:xfrm>
        <a:graphic>
          <a:graphicData uri="http://schemas.openxmlformats.org/drawingml/2006/table">
            <a:tbl>
              <a:tblPr>
                <a:tableStyleId>{5940675A-B579-460E-94D1-54222C63F5DA}</a:tableStyleId>
              </a:tblPr>
              <a:tblGrid>
                <a:gridCol w="446631">
                  <a:extLst>
                    <a:ext uri="{9D8B030D-6E8A-4147-A177-3AD203B41FA5}">
                      <a16:colId xmlns:a16="http://schemas.microsoft.com/office/drawing/2014/main" val="394627803"/>
                    </a:ext>
                  </a:extLst>
                </a:gridCol>
                <a:gridCol w="446631">
                  <a:extLst>
                    <a:ext uri="{9D8B030D-6E8A-4147-A177-3AD203B41FA5}">
                      <a16:colId xmlns:a16="http://schemas.microsoft.com/office/drawing/2014/main" val="2464989778"/>
                    </a:ext>
                  </a:extLst>
                </a:gridCol>
                <a:gridCol w="446631">
                  <a:extLst>
                    <a:ext uri="{9D8B030D-6E8A-4147-A177-3AD203B41FA5}">
                      <a16:colId xmlns:a16="http://schemas.microsoft.com/office/drawing/2014/main" val="3077405429"/>
                    </a:ext>
                  </a:extLst>
                </a:gridCol>
                <a:gridCol w="446631">
                  <a:extLst>
                    <a:ext uri="{9D8B030D-6E8A-4147-A177-3AD203B41FA5}">
                      <a16:colId xmlns:a16="http://schemas.microsoft.com/office/drawing/2014/main" val="395305280"/>
                    </a:ext>
                  </a:extLst>
                </a:gridCol>
                <a:gridCol w="446631">
                  <a:extLst>
                    <a:ext uri="{9D8B030D-6E8A-4147-A177-3AD203B41FA5}">
                      <a16:colId xmlns:a16="http://schemas.microsoft.com/office/drawing/2014/main" val="3048163971"/>
                    </a:ext>
                  </a:extLst>
                </a:gridCol>
                <a:gridCol w="446631">
                  <a:extLst>
                    <a:ext uri="{9D8B030D-6E8A-4147-A177-3AD203B41FA5}">
                      <a16:colId xmlns:a16="http://schemas.microsoft.com/office/drawing/2014/main" val="2343343132"/>
                    </a:ext>
                  </a:extLst>
                </a:gridCol>
                <a:gridCol w="446631">
                  <a:extLst>
                    <a:ext uri="{9D8B030D-6E8A-4147-A177-3AD203B41FA5}">
                      <a16:colId xmlns:a16="http://schemas.microsoft.com/office/drawing/2014/main" val="3873637608"/>
                    </a:ext>
                  </a:extLst>
                </a:gridCol>
                <a:gridCol w="446631">
                  <a:extLst>
                    <a:ext uri="{9D8B030D-6E8A-4147-A177-3AD203B41FA5}">
                      <a16:colId xmlns:a16="http://schemas.microsoft.com/office/drawing/2014/main" val="169562889"/>
                    </a:ext>
                  </a:extLst>
                </a:gridCol>
                <a:gridCol w="446631">
                  <a:extLst>
                    <a:ext uri="{9D8B030D-6E8A-4147-A177-3AD203B41FA5}">
                      <a16:colId xmlns:a16="http://schemas.microsoft.com/office/drawing/2014/main" val="2758965699"/>
                    </a:ext>
                  </a:extLst>
                </a:gridCol>
                <a:gridCol w="446631">
                  <a:extLst>
                    <a:ext uri="{9D8B030D-6E8A-4147-A177-3AD203B41FA5}">
                      <a16:colId xmlns:a16="http://schemas.microsoft.com/office/drawing/2014/main" val="75586144"/>
                    </a:ext>
                  </a:extLst>
                </a:gridCol>
                <a:gridCol w="446631">
                  <a:extLst>
                    <a:ext uri="{9D8B030D-6E8A-4147-A177-3AD203B41FA5}">
                      <a16:colId xmlns:a16="http://schemas.microsoft.com/office/drawing/2014/main" val="439727538"/>
                    </a:ext>
                  </a:extLst>
                </a:gridCol>
                <a:gridCol w="446631">
                  <a:extLst>
                    <a:ext uri="{9D8B030D-6E8A-4147-A177-3AD203B41FA5}">
                      <a16:colId xmlns:a16="http://schemas.microsoft.com/office/drawing/2014/main" val="3940077935"/>
                    </a:ext>
                  </a:extLst>
                </a:gridCol>
                <a:gridCol w="446631">
                  <a:extLst>
                    <a:ext uri="{9D8B030D-6E8A-4147-A177-3AD203B41FA5}">
                      <a16:colId xmlns:a16="http://schemas.microsoft.com/office/drawing/2014/main" val="3179646923"/>
                    </a:ext>
                  </a:extLst>
                </a:gridCol>
                <a:gridCol w="446631">
                  <a:extLst>
                    <a:ext uri="{9D8B030D-6E8A-4147-A177-3AD203B41FA5}">
                      <a16:colId xmlns:a16="http://schemas.microsoft.com/office/drawing/2014/main" val="1283156243"/>
                    </a:ext>
                  </a:extLst>
                </a:gridCol>
                <a:gridCol w="446631">
                  <a:extLst>
                    <a:ext uri="{9D8B030D-6E8A-4147-A177-3AD203B41FA5}">
                      <a16:colId xmlns:a16="http://schemas.microsoft.com/office/drawing/2014/main" val="744332447"/>
                    </a:ext>
                  </a:extLst>
                </a:gridCol>
              </a:tblGrid>
              <a:tr h="339865">
                <a:tc>
                  <a:txBody>
                    <a:bodyPr/>
                    <a:lstStyle/>
                    <a:p>
                      <a:pPr algn="ctr" fontAlgn="b"/>
                      <a:r>
                        <a:rPr lang="en-GB" sz="1600" u="none" strike="noStrike" dirty="0">
                          <a:effectLst/>
                          <a:latin typeface="+mj-lt"/>
                        </a:rPr>
                        <a:t>0</a:t>
                      </a:r>
                      <a:endParaRPr lang="en-GB" sz="1600" b="0" i="0" u="none" strike="noStrike" dirty="0">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870393851"/>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520438957"/>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1711220639"/>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644995779"/>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5</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4259253590"/>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4</a:t>
                      </a:r>
                      <a:endParaRPr lang="en-GB" sz="1600" b="0" i="0" u="none" strike="noStrike" dirty="0">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3109534660"/>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5</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4</a:t>
                      </a:r>
                      <a:endParaRPr lang="en-GB" sz="1600" b="0" i="0" u="none" strike="noStrike" dirty="0">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4003317496"/>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767683394"/>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5</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3</a:t>
                      </a:r>
                      <a:endParaRPr lang="en-GB" sz="1600" b="0" i="0" u="none" strike="noStrike" dirty="0">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235525842"/>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5</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4015887697"/>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4</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1</a:t>
                      </a:r>
                      <a:endParaRPr lang="en-GB" sz="1600" b="0" i="0" u="none" strike="noStrike" dirty="0">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1</a:t>
                      </a:r>
                      <a:endParaRPr lang="en-GB" sz="1600" b="0" i="0" u="none" strike="noStrike" dirty="0">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extLst>
                  <a:ext uri="{0D108BD9-81ED-4DB2-BD59-A6C34878D82A}">
                    <a16:rowId xmlns:a16="http://schemas.microsoft.com/office/drawing/2014/main" val="2476675859"/>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3</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0</a:t>
                      </a:r>
                      <a:endParaRPr lang="en-GB"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373946553"/>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2</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0</a:t>
                      </a:r>
                      <a:endParaRPr lang="en-GB"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327511039"/>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1</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0</a:t>
                      </a:r>
                      <a:endParaRPr lang="en-GB"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758483206"/>
                  </a:ext>
                </a:extLst>
              </a:tr>
              <a:tr h="339865">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a:effectLst/>
                          <a:latin typeface="+mj-lt"/>
                        </a:rPr>
                        <a:t>0</a:t>
                      </a:r>
                      <a:endParaRPr lang="en-GB" sz="1600" b="0" i="0" u="none" strike="noStrike">
                        <a:solidFill>
                          <a:srgbClr val="000000"/>
                        </a:solidFill>
                        <a:effectLst/>
                        <a:latin typeface="+mj-lt"/>
                      </a:endParaRPr>
                    </a:p>
                  </a:txBody>
                  <a:tcPr marL="9525" marR="9525" marT="9525" marB="0" anchor="b"/>
                </a:tc>
                <a:tc>
                  <a:txBody>
                    <a:bodyPr/>
                    <a:lstStyle/>
                    <a:p>
                      <a:pPr algn="ctr" fontAlgn="b"/>
                      <a:r>
                        <a:rPr lang="en-GB" sz="1600" u="none" strike="noStrike" dirty="0">
                          <a:effectLst/>
                          <a:latin typeface="+mj-lt"/>
                        </a:rPr>
                        <a:t>0</a:t>
                      </a:r>
                      <a:endParaRPr lang="en-GB" sz="16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476047036"/>
                  </a:ext>
                </a:extLst>
              </a:tr>
            </a:tbl>
          </a:graphicData>
        </a:graphic>
      </p:graphicFrame>
      <p:pic>
        <p:nvPicPr>
          <p:cNvPr id="5" name="Picture 4">
            <a:extLst>
              <a:ext uri="{FF2B5EF4-FFF2-40B4-BE49-F238E27FC236}">
                <a16:creationId xmlns:a16="http://schemas.microsoft.com/office/drawing/2014/main" id="{CB1506AC-C87D-44A7-B44C-1A1E772D89A4}"/>
              </a:ext>
            </a:extLst>
          </p:cNvPr>
          <p:cNvPicPr>
            <a:picLocks noChangeAspect="1"/>
          </p:cNvPicPr>
          <p:nvPr/>
        </p:nvPicPr>
        <p:blipFill>
          <a:blip r:embed="rId3"/>
          <a:stretch>
            <a:fillRect/>
          </a:stretch>
        </p:blipFill>
        <p:spPr>
          <a:xfrm>
            <a:off x="10204402" y="1659287"/>
            <a:ext cx="582941" cy="2432266"/>
          </a:xfrm>
          <a:prstGeom prst="rect">
            <a:avLst/>
          </a:prstGeom>
          <a:ln>
            <a:solidFill>
              <a:schemeClr val="tx1"/>
            </a:solidFill>
          </a:ln>
        </p:spPr>
      </p:pic>
      <p:sp>
        <p:nvSpPr>
          <p:cNvPr id="6" name="TextBox 5">
            <a:extLst>
              <a:ext uri="{FF2B5EF4-FFF2-40B4-BE49-F238E27FC236}">
                <a16:creationId xmlns:a16="http://schemas.microsoft.com/office/drawing/2014/main" id="{CE4430B6-2653-49E3-9A1D-B57CAF0E0442}"/>
              </a:ext>
            </a:extLst>
          </p:cNvPr>
          <p:cNvSpPr txBox="1"/>
          <p:nvPr/>
        </p:nvSpPr>
        <p:spPr>
          <a:xfrm>
            <a:off x="10204402" y="1144251"/>
            <a:ext cx="768398" cy="374583"/>
          </a:xfrm>
          <a:prstGeom prst="rect">
            <a:avLst/>
          </a:prstGeom>
          <a:noFill/>
        </p:spPr>
        <p:txBody>
          <a:bodyPr wrap="square" rtlCol="0">
            <a:spAutoFit/>
          </a:bodyPr>
          <a:lstStyle/>
          <a:p>
            <a:r>
              <a:rPr lang="en-GB" dirty="0">
                <a:latin typeface="+mj-lt"/>
              </a:rPr>
              <a:t>KEY</a:t>
            </a:r>
          </a:p>
        </p:txBody>
      </p:sp>
    </p:spTree>
    <p:extLst>
      <p:ext uri="{BB962C8B-B14F-4D97-AF65-F5344CB8AC3E}">
        <p14:creationId xmlns:p14="http://schemas.microsoft.com/office/powerpoint/2010/main" val="559146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1015663"/>
          </a:xfrm>
          <a:prstGeom prst="rect">
            <a:avLst/>
          </a:prstGeom>
          <a:noFill/>
        </p:spPr>
        <p:txBody>
          <a:bodyPr wrap="square" rtlCol="0">
            <a:spAutoFit/>
          </a:bodyPr>
          <a:lstStyle/>
          <a:p>
            <a:r>
              <a:rPr lang="en-GB" sz="2400" b="1" u="sng" dirty="0">
                <a:latin typeface="+mj-lt"/>
              </a:rPr>
              <a:t>Pixel art! - Solution</a:t>
            </a:r>
          </a:p>
          <a:p>
            <a:r>
              <a:rPr lang="en-GB" dirty="0">
                <a:latin typeface="+mj-lt"/>
              </a:rPr>
              <a:t>Complete the graphic below by colouring in each pixel. Each number represents a colour in the key found on the right. The first to guess correctly wins!</a:t>
            </a:r>
          </a:p>
        </p:txBody>
      </p:sp>
      <p:pic>
        <p:nvPicPr>
          <p:cNvPr id="8" name="Picture 7">
            <a:extLst>
              <a:ext uri="{FF2B5EF4-FFF2-40B4-BE49-F238E27FC236}">
                <a16:creationId xmlns:a16="http://schemas.microsoft.com/office/drawing/2014/main" id="{F36F8B25-3687-447E-BA6F-B16F87BEE997}"/>
              </a:ext>
            </a:extLst>
          </p:cNvPr>
          <p:cNvPicPr>
            <a:picLocks noChangeAspect="1"/>
          </p:cNvPicPr>
          <p:nvPr/>
        </p:nvPicPr>
        <p:blipFill>
          <a:blip r:embed="rId3"/>
          <a:stretch>
            <a:fillRect/>
          </a:stretch>
        </p:blipFill>
        <p:spPr>
          <a:xfrm>
            <a:off x="1745632" y="1364371"/>
            <a:ext cx="3539289" cy="5041818"/>
          </a:xfrm>
          <a:prstGeom prst="rect">
            <a:avLst/>
          </a:prstGeom>
        </p:spPr>
      </p:pic>
      <p:pic>
        <p:nvPicPr>
          <p:cNvPr id="9" name="Picture 8">
            <a:extLst>
              <a:ext uri="{FF2B5EF4-FFF2-40B4-BE49-F238E27FC236}">
                <a16:creationId xmlns:a16="http://schemas.microsoft.com/office/drawing/2014/main" id="{22CD3C53-020B-46CD-8DF2-451143121D94}"/>
              </a:ext>
            </a:extLst>
          </p:cNvPr>
          <p:cNvPicPr>
            <a:picLocks noChangeAspect="1"/>
          </p:cNvPicPr>
          <p:nvPr/>
        </p:nvPicPr>
        <p:blipFill>
          <a:blip r:embed="rId4"/>
          <a:stretch>
            <a:fillRect/>
          </a:stretch>
        </p:blipFill>
        <p:spPr>
          <a:xfrm>
            <a:off x="5827645" y="1364371"/>
            <a:ext cx="3539289" cy="5041817"/>
          </a:xfrm>
          <a:prstGeom prst="rect">
            <a:avLst/>
          </a:prstGeom>
        </p:spPr>
      </p:pic>
    </p:spTree>
    <p:extLst>
      <p:ext uri="{BB962C8B-B14F-4D97-AF65-F5344CB8AC3E}">
        <p14:creationId xmlns:p14="http://schemas.microsoft.com/office/powerpoint/2010/main" val="2923052652"/>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3787</Words>
  <Application>Microsoft Office PowerPoint</Application>
  <PresentationFormat>Widescreen</PresentationFormat>
  <Paragraphs>995</Paragraphs>
  <Slides>33</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Leelawadee</vt:lpstr>
      <vt:lpstr>Lucida Sans Typewriter</vt:lpstr>
      <vt:lpstr>Times New Roman</vt:lpstr>
      <vt:lpstr>Tw Cen MT</vt:lpstr>
      <vt:lpstr>Wingdings</vt:lpstr>
      <vt:lpstr>Office Theme</vt:lpstr>
      <vt:lpstr>WJEC Digital Technologies</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2021-03-29T05:17:26Z</dcterms:modified>
</cp:coreProperties>
</file>